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Yeseva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4">
          <p15:clr>
            <a:srgbClr val="000000"/>
          </p15:clr>
        </p15:guide>
        <p15:guide id="2" pos="2964">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4" orient="horz"/>
        <p:guide pos="296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4" Type="http://schemas.openxmlformats.org/officeDocument/2006/relationships/font" Target="fonts/YesevaOn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Yeseva One"/>
                <a:ea typeface="Yeseva One"/>
                <a:cs typeface="Yeseva One"/>
                <a:sym typeface="Yeseva On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Yeseva One"/>
                <a:ea typeface="Yeseva One"/>
                <a:cs typeface="Yeseva One"/>
                <a:sym typeface="Yeseva On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Yeseva One"/>
                <a:ea typeface="Yeseva One"/>
                <a:cs typeface="Yeseva One"/>
                <a:sym typeface="Yeseva One"/>
              </a:defRPr>
            </a:lvl1pPr>
            <a:lvl2pPr indent="-228600" lvl="1" marL="914400" marR="0" rtl="0" algn="l">
              <a:spcBef>
                <a:spcPts val="0"/>
              </a:spcBef>
              <a:spcAft>
                <a:spcPts val="0"/>
              </a:spcAft>
              <a:buSzPts val="1400"/>
              <a:buNone/>
              <a:defRPr b="0" i="0" sz="1200" u="none" cap="none" strike="noStrike">
                <a:solidFill>
                  <a:schemeClr val="dk1"/>
                </a:solidFill>
                <a:latin typeface="Yeseva One"/>
                <a:ea typeface="Yeseva One"/>
                <a:cs typeface="Yeseva One"/>
                <a:sym typeface="Yeseva One"/>
              </a:defRPr>
            </a:lvl2pPr>
            <a:lvl3pPr indent="-228600" lvl="2" marL="1371600" marR="0" rtl="0" algn="l">
              <a:spcBef>
                <a:spcPts val="0"/>
              </a:spcBef>
              <a:spcAft>
                <a:spcPts val="0"/>
              </a:spcAft>
              <a:buSzPts val="1400"/>
              <a:buNone/>
              <a:defRPr b="0" i="0" sz="1200" u="none" cap="none" strike="noStrike">
                <a:solidFill>
                  <a:schemeClr val="dk1"/>
                </a:solidFill>
                <a:latin typeface="Yeseva One"/>
                <a:ea typeface="Yeseva One"/>
                <a:cs typeface="Yeseva One"/>
                <a:sym typeface="Yeseva One"/>
              </a:defRPr>
            </a:lvl3pPr>
            <a:lvl4pPr indent="-228600" lvl="3" marL="1828800" marR="0" rtl="0" algn="l">
              <a:spcBef>
                <a:spcPts val="0"/>
              </a:spcBef>
              <a:spcAft>
                <a:spcPts val="0"/>
              </a:spcAft>
              <a:buSzPts val="1400"/>
              <a:buNone/>
              <a:defRPr b="0" i="0" sz="1200" u="none" cap="none" strike="noStrike">
                <a:solidFill>
                  <a:schemeClr val="dk1"/>
                </a:solidFill>
                <a:latin typeface="Yeseva One"/>
                <a:ea typeface="Yeseva One"/>
                <a:cs typeface="Yeseva One"/>
                <a:sym typeface="Yeseva One"/>
              </a:defRPr>
            </a:lvl4pPr>
            <a:lvl5pPr indent="-228600" lvl="4" marL="2286000" marR="0" rtl="0" algn="l">
              <a:spcBef>
                <a:spcPts val="0"/>
              </a:spcBef>
              <a:spcAft>
                <a:spcPts val="0"/>
              </a:spcAft>
              <a:buSzPts val="1400"/>
              <a:buNone/>
              <a:defRPr b="0" i="0" sz="1200" u="none" cap="none" strike="noStrike">
                <a:solidFill>
                  <a:schemeClr val="dk1"/>
                </a:solidFill>
                <a:latin typeface="Yeseva One"/>
                <a:ea typeface="Yeseva One"/>
                <a:cs typeface="Yeseva One"/>
                <a:sym typeface="Yeseva One"/>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Yeseva One"/>
                <a:ea typeface="Yeseva One"/>
                <a:cs typeface="Yeseva One"/>
                <a:sym typeface="Yeseva On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Yeseva One"/>
                <a:ea typeface="Yeseva One"/>
                <a:cs typeface="Yeseva One"/>
                <a:sym typeface="Yeseva One"/>
              </a:rPr>
              <a:t>‹#›</a:t>
            </a:fld>
            <a:endParaRPr b="0" i="0" sz="1200" u="none" cap="none" strike="noStrike">
              <a:solidFill>
                <a:schemeClr val="dk1"/>
              </a:solidFill>
              <a:latin typeface="Yeseva One"/>
              <a:ea typeface="Yeseva One"/>
              <a:cs typeface="Yeseva One"/>
              <a:sym typeface="Yeseva One"/>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d1947034f_1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d1947034f_1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26d1947034f_1_1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d1947034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d1947034f_1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6d1947034f_1_1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d1947034f_1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d1947034f_1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26d1947034f_1_1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d1947034f_1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d1947034f_1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26d1947034f_1_1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0cfd085e3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0cfd085e3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270cfd085e3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d1947034f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d1947034f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6d1947034f_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d1947034f_4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d1947034f_4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26d1947034f_4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d1947034f_4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d1947034f_4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26d1947034f_4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d1947034f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6d1947034f_8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6d1947034f_8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8ae2c309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8ae2c309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c8ae2c309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solidFill>
                  <a:srgbClr val="000000"/>
                </a:solidFill>
              </a:rPr>
              <a:t>‹#›</a:t>
            </a:fld>
            <a:endParaRPr>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0cfd085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0cfd085e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70cfd085e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d1947034f_4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d1947034f_4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6d1947034f_4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d1947034f_4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6d1947034f_4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26d1947034f_4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d1947034f_1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d1947034f_1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6d1947034f_1_1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d1947034f_1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d1947034f_1_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6d1947034f_1_1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d1947034f_1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d1947034f_1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26d1947034f_1_1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d1947034f_1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d1947034f_1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26d1947034f_1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0cfd085e3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0cfd085e3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70cfd085e3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0cfd085e3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0cfd085e3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270cfd085e3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solidFill>
                  <a:srgbClr val="000000"/>
                </a:solidFill>
              </a:rPr>
              <a:t>‹#›</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d1947034f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d1947034f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6d1947034f_1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d1947034f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d1947034f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6d1947034f_1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d1947034f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d1947034f_1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26d1947034f_1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d1947034f_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d1947034f_1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6d1947034f_1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d1947034f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d1947034f_1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6d1947034f_1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d1947034f_1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d1947034f_1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6d1947034f_1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bg>
      <p:bgPr>
        <a:solidFill>
          <a:schemeClr val="lt1"/>
        </a:solidFill>
      </p:bgPr>
    </p:bg>
    <p:spTree>
      <p:nvGrpSpPr>
        <p:cNvPr id="15" name="Shape 15"/>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11"/>
          <p:cNvSpPr txBox="1"/>
          <p:nvPr>
            <p:ph type="title"/>
          </p:nvPr>
        </p:nvSpPr>
        <p:spPr>
          <a:xfrm>
            <a:off x="630238"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
          <p:cNvSpPr txBox="1"/>
          <p:nvPr>
            <p:ph idx="1" type="body"/>
          </p:nvPr>
        </p:nvSpPr>
        <p:spPr>
          <a:xfrm>
            <a:off x="630238" y="1260475"/>
            <a:ext cx="3868737"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1"/>
          <p:cNvSpPr txBox="1"/>
          <p:nvPr>
            <p:ph idx="2" type="body"/>
          </p:nvPr>
        </p:nvSpPr>
        <p:spPr>
          <a:xfrm>
            <a:off x="630238" y="1879600"/>
            <a:ext cx="3868737"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1"/>
          <p:cNvSpPr txBox="1"/>
          <p:nvPr>
            <p:ph idx="3" type="body"/>
          </p:nvPr>
        </p:nvSpPr>
        <p:spPr>
          <a:xfrm>
            <a:off x="4629150" y="1260475"/>
            <a:ext cx="3887788"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1"/>
          <p:cNvSpPr txBox="1"/>
          <p:nvPr>
            <p:ph idx="4" type="body"/>
          </p:nvPr>
        </p:nvSpPr>
        <p:spPr>
          <a:xfrm>
            <a:off x="4629150" y="1879600"/>
            <a:ext cx="3887788"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12"/>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1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14"/>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Yeseva On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txBox="1"/>
          <p:nvPr>
            <p:ph idx="1" type="body"/>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4"/>
          <p:cNvSpPr txBox="1"/>
          <p:nvPr>
            <p:ph idx="2"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4"/>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15"/>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Yeseva On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5"/>
          <p:cNvSpPr/>
          <p:nvPr>
            <p:ph idx="2" type="pic"/>
          </p:nvPr>
        </p:nvSpPr>
        <p:spPr>
          <a:xfrm>
            <a:off x="3887788" y="741363"/>
            <a:ext cx="4629150" cy="3654425"/>
          </a:xfrm>
          <a:prstGeom prst="rect">
            <a:avLst/>
          </a:prstGeom>
          <a:noFill/>
          <a:ln>
            <a:noFill/>
          </a:ln>
        </p:spPr>
      </p:sp>
      <p:sp>
        <p:nvSpPr>
          <p:cNvPr id="68" name="Google Shape;68;p15"/>
          <p:cNvSpPr txBox="1"/>
          <p:nvPr>
            <p:ph idx="1"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5"/>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16"/>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
          <p:cNvSpPr txBox="1"/>
          <p:nvPr>
            <p:ph idx="1" type="body"/>
          </p:nvPr>
        </p:nvSpPr>
        <p:spPr>
          <a:xfrm rot="5400000">
            <a:off x="2940844" y="-942181"/>
            <a:ext cx="326231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6"/>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78" name="Shape 78"/>
        <p:cNvGrpSpPr/>
        <p:nvPr/>
      </p:nvGrpSpPr>
      <p:grpSpPr>
        <a:xfrm>
          <a:off x="0" y="0"/>
          <a:ext cx="0" cy="0"/>
          <a:chOff x="0" y="0"/>
          <a:chExt cx="0" cy="0"/>
        </a:xfrm>
      </p:grpSpPr>
      <p:sp>
        <p:nvSpPr>
          <p:cNvPr id="79" name="Google Shape;79;p17"/>
          <p:cNvSpPr txBox="1"/>
          <p:nvPr>
            <p:ph type="title"/>
          </p:nvPr>
        </p:nvSpPr>
        <p:spPr>
          <a:xfrm rot="5400000">
            <a:off x="5350669" y="1467644"/>
            <a:ext cx="4357687"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1" type="body"/>
          </p:nvPr>
        </p:nvSpPr>
        <p:spPr>
          <a:xfrm rot="5400000">
            <a:off x="1331119" y="-427831"/>
            <a:ext cx="4357687"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7"/>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和内容">
  <p:cSld name="1_标题和内容">
    <p:spTree>
      <p:nvGrpSpPr>
        <p:cNvPr id="84" name="Shape 84"/>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垂直排列标题与&#10;文本">
  <p:cSld name="2_垂直排列标题与&#10;文本">
    <p:spTree>
      <p:nvGrpSpPr>
        <p:cNvPr id="85" name="Shape 85"/>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垂直排列标题与&#10;文本">
  <p:cSld name="3_垂直排列标题与&#10;文本">
    <p:spTree>
      <p:nvGrpSpPr>
        <p:cNvPr id="86" name="Shape 86"/>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节标题">
  <p:cSld name="3_节标题">
    <p:bg>
      <p:bgPr>
        <a:solidFill>
          <a:schemeClr val="lt1"/>
        </a:solidFill>
      </p:bgPr>
    </p:bg>
    <p:spTree>
      <p:nvGrpSpPr>
        <p:cNvPr id="16" name="Shape 16"/>
        <p:cNvGrpSpPr/>
        <p:nvPr/>
      </p:nvGrpSpPr>
      <p:grpSpPr>
        <a:xfrm>
          <a:off x="0" y="0"/>
          <a:ext cx="0" cy="0"/>
          <a:chOff x="0" y="0"/>
          <a:chExt cx="0" cy="0"/>
        </a:xfrm>
      </p:grpSpPr>
      <p:sp>
        <p:nvSpPr>
          <p:cNvPr id="17" name="Google Shape;17;p3"/>
          <p:cNvSpPr txBox="1"/>
          <p:nvPr/>
        </p:nvSpPr>
        <p:spPr>
          <a:xfrm>
            <a:off x="174010" y="285750"/>
            <a:ext cx="138366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chemeClr val="dk1"/>
                </a:solidFill>
                <a:latin typeface="Yeseva One"/>
                <a:ea typeface="Yeseva One"/>
                <a:cs typeface="Yeseva One"/>
                <a:sym typeface="Yeseva One"/>
              </a:rPr>
              <a:t>Difficulties</a:t>
            </a:r>
            <a:endParaRPr sz="1800">
              <a:solidFill>
                <a:schemeClr val="dk1"/>
              </a:solidFill>
              <a:latin typeface="Yeseva One"/>
              <a:ea typeface="Yeseva One"/>
              <a:cs typeface="Yeseva One"/>
              <a:sym typeface="Yeseva One"/>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垂直排列标题与&#10;文本">
  <p:cSld name="4_垂直排列标题与&#10;文本">
    <p:spTree>
      <p:nvGrpSpPr>
        <p:cNvPr id="87" name="Shape 87"/>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垂直排列标题与&#10;文本">
  <p:cSld name="5_垂直排列标题与&#10;文本">
    <p:spTree>
      <p:nvGrpSpPr>
        <p:cNvPr id="88" name="Shape 88"/>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垂直排列标题与&#10;文本">
  <p:cSld name="6_垂直排列标题与&#10;文本">
    <p:spTree>
      <p:nvGrpSpPr>
        <p:cNvPr id="89" name="Shape 89"/>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垂直排列标题与&#10;文本">
  <p:cSld name="7_垂直排列标题与&#10;文本">
    <p:spTree>
      <p:nvGrpSpPr>
        <p:cNvPr id="90" name="Shape 90"/>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垂直排列标题与&#10;文本">
  <p:cSld name="8_垂直排列标题与&#10;文本">
    <p:spTree>
      <p:nvGrpSpPr>
        <p:cNvPr id="91" name="Shape 91"/>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垂直排列标题与&#10;文本">
  <p:cSld name="9_垂直排列标题与&#10;文本">
    <p:spTree>
      <p:nvGrpSpPr>
        <p:cNvPr id="92" name="Shape 92"/>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垂直排列标题与&#10;文本">
  <p:cSld name="10_垂直排列标题与&#10;文本">
    <p:spTree>
      <p:nvGrpSpPr>
        <p:cNvPr id="93" name="Shape 93"/>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垂直排列标题与&#10;文本">
  <p:cSld name="11_垂直排列标题与&#10;文本">
    <p:spTree>
      <p:nvGrpSpPr>
        <p:cNvPr id="94" name="Shape 94"/>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垂直排列标题与&#10;文本">
  <p:cSld name="12_垂直排列标题与&#10;文本">
    <p:spTree>
      <p:nvGrpSpPr>
        <p:cNvPr id="95" name="Shape 95"/>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和内容">
  <p:cSld name="3_标题和内容">
    <p:spTree>
      <p:nvGrpSpPr>
        <p:cNvPr id="96" name="Shape 96"/>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节标题">
    <p:bg>
      <p:bgPr>
        <a:solidFill>
          <a:schemeClr val="lt1"/>
        </a:solidFill>
      </p:bgPr>
    </p:bg>
    <p:spTree>
      <p:nvGrpSpPr>
        <p:cNvPr id="18" name="Shape 18"/>
        <p:cNvGrpSpPr/>
        <p:nvPr/>
      </p:nvGrpSpPr>
      <p:grpSpPr>
        <a:xfrm>
          <a:off x="0" y="0"/>
          <a:ext cx="0" cy="0"/>
          <a:chOff x="0" y="0"/>
          <a:chExt cx="0" cy="0"/>
        </a:xfrm>
      </p:grpSpPr>
      <p:sp>
        <p:nvSpPr>
          <p:cNvPr id="19" name="Google Shape;19;p4"/>
          <p:cNvSpPr txBox="1"/>
          <p:nvPr/>
        </p:nvSpPr>
        <p:spPr>
          <a:xfrm>
            <a:off x="174010" y="285750"/>
            <a:ext cx="142684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chemeClr val="dk1"/>
                </a:solidFill>
                <a:latin typeface="Yeseva One"/>
                <a:ea typeface="Yeseva One"/>
                <a:cs typeface="Yeseva One"/>
                <a:sym typeface="Yeseva One"/>
              </a:rPr>
              <a:t>Conclusion</a:t>
            </a:r>
            <a:endParaRPr sz="1800">
              <a:solidFill>
                <a:schemeClr val="dk1"/>
              </a:solidFill>
              <a:latin typeface="Yeseva One"/>
              <a:ea typeface="Yeseva One"/>
              <a:cs typeface="Yeseva One"/>
              <a:sym typeface="Yeseva One"/>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标题和内容">
  <p:cSld name="4_标题和内容">
    <p:spTree>
      <p:nvGrpSpPr>
        <p:cNvPr id="97" name="Shape 97"/>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标题和内容">
  <p:cSld name="5_标题和内容">
    <p:spTree>
      <p:nvGrpSpPr>
        <p:cNvPr id="98" name="Shape 98"/>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标题和内容">
  <p:cSld name="6_标题和内容">
    <p:spTree>
      <p:nvGrpSpPr>
        <p:cNvPr id="99" name="Shape 99"/>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标题和内容">
  <p:cSld name="8_标题和内容">
    <p:spTree>
      <p:nvGrpSpPr>
        <p:cNvPr id="100" name="Shape 100"/>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标题和内容">
  <p:cSld name="9_标题和内容">
    <p:spTree>
      <p:nvGrpSpPr>
        <p:cNvPr id="101" name="Shape 101"/>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标题和内容">
  <p:cSld name="10_标题和内容">
    <p:spTree>
      <p:nvGrpSpPr>
        <p:cNvPr id="102" name="Shape 102"/>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标题和内容">
  <p:cSld name="11_标题和内容">
    <p:spTree>
      <p:nvGrpSpPr>
        <p:cNvPr id="103" name="Shape 103"/>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标题和内容">
  <p:cSld name="12_标题和内容">
    <p:spTree>
      <p:nvGrpSpPr>
        <p:cNvPr id="104" name="Shape 104"/>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标题和内容">
  <p:cSld name="14_标题和内容">
    <p:spTree>
      <p:nvGrpSpPr>
        <p:cNvPr id="105" name="Shape 105"/>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标题和内容">
  <p:cSld name="16_标题和内容">
    <p:spTree>
      <p:nvGrpSpPr>
        <p:cNvPr id="106" name="Shape 106"/>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节标题">
  <p:cSld name="1_节标题">
    <p:bg>
      <p:bgPr>
        <a:solidFill>
          <a:schemeClr val="lt1"/>
        </a:solidFill>
      </p:bgPr>
    </p:bg>
    <p:spTree>
      <p:nvGrpSpPr>
        <p:cNvPr id="20" name="Shape 20"/>
        <p:cNvGrpSpPr/>
        <p:nvPr/>
      </p:nvGrpSpPr>
      <p:grpSpPr>
        <a:xfrm>
          <a:off x="0" y="0"/>
          <a:ext cx="0" cy="0"/>
          <a:chOff x="0" y="0"/>
          <a:chExt cx="0" cy="0"/>
        </a:xfrm>
      </p:grpSpPr>
      <p:sp>
        <p:nvSpPr>
          <p:cNvPr id="21" name="Google Shape;21;p5"/>
          <p:cNvSpPr txBox="1"/>
          <p:nvPr/>
        </p:nvSpPr>
        <p:spPr>
          <a:xfrm>
            <a:off x="174010" y="285750"/>
            <a:ext cx="158559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chemeClr val="dk1"/>
                </a:solidFill>
                <a:latin typeface="Yeseva One"/>
                <a:ea typeface="Yeseva One"/>
                <a:cs typeface="Yeseva One"/>
                <a:sym typeface="Yeseva One"/>
              </a:rPr>
              <a:t>Researching</a:t>
            </a:r>
            <a:endParaRPr sz="1800">
              <a:solidFill>
                <a:schemeClr val="dk1"/>
              </a:solidFill>
              <a:latin typeface="Yeseva One"/>
              <a:ea typeface="Yeseva One"/>
              <a:cs typeface="Yeseva One"/>
              <a:sym typeface="Yeseva One"/>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标题和内容">
  <p:cSld name="18_标题和内容">
    <p:spTree>
      <p:nvGrpSpPr>
        <p:cNvPr id="107" name="Shape 107"/>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标题和内容">
  <p:cSld name="19_标题和内容">
    <p:spTree>
      <p:nvGrpSpPr>
        <p:cNvPr id="108" name="Shape 108"/>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标题和内容">
  <p:cSld name="20_标题和内容">
    <p:spTree>
      <p:nvGrpSpPr>
        <p:cNvPr id="109" name="Shape 109"/>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标题和内容">
  <p:cSld name="22_标题和内容">
    <p:spTree>
      <p:nvGrpSpPr>
        <p:cNvPr id="110" name="Shape 110"/>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标题和内容">
  <p:cSld name="23_标题和内容">
    <p:spTree>
      <p:nvGrpSpPr>
        <p:cNvPr id="111" name="Shape 111"/>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标题和内容">
  <p:cSld name="24_标题和内容">
    <p:spTree>
      <p:nvGrpSpPr>
        <p:cNvPr id="112" name="Shape 112"/>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标题和内容">
  <p:cSld name="26_标题和内容">
    <p:spTree>
      <p:nvGrpSpPr>
        <p:cNvPr id="113" name="Shape 113"/>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标题和内容">
  <p:cSld name="27_标题和内容">
    <p:spTree>
      <p:nvGrpSpPr>
        <p:cNvPr id="114" name="Shape 114"/>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标题和内容">
  <p:cSld name="28_标题和内容">
    <p:spTree>
      <p:nvGrpSpPr>
        <p:cNvPr id="115" name="Shape 115"/>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节标题">
  <p:cSld name="2_节标题">
    <p:bg>
      <p:bgPr>
        <a:solidFill>
          <a:schemeClr val="lt1"/>
        </a:solidFill>
      </p:bgPr>
    </p:bg>
    <p:spTree>
      <p:nvGrpSpPr>
        <p:cNvPr id="22" name="Shape 22"/>
        <p:cNvGrpSpPr/>
        <p:nvPr/>
      </p:nvGrpSpPr>
      <p:grpSpPr>
        <a:xfrm>
          <a:off x="0" y="0"/>
          <a:ext cx="0" cy="0"/>
          <a:chOff x="0" y="0"/>
          <a:chExt cx="0" cy="0"/>
        </a:xfrm>
      </p:grpSpPr>
      <p:sp>
        <p:nvSpPr>
          <p:cNvPr id="23" name="Google Shape;23;p6"/>
          <p:cNvSpPr txBox="1"/>
          <p:nvPr/>
        </p:nvSpPr>
        <p:spPr>
          <a:xfrm>
            <a:off x="174010" y="285750"/>
            <a:ext cx="167767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chemeClr val="dk1"/>
                </a:solidFill>
                <a:latin typeface="Yeseva One"/>
                <a:ea typeface="Yeseva One"/>
                <a:cs typeface="Yeseva One"/>
                <a:sym typeface="Yeseva One"/>
              </a:rPr>
              <a:t>Technologies</a:t>
            </a:r>
            <a:endParaRPr sz="1800">
              <a:solidFill>
                <a:schemeClr val="dk1"/>
              </a:solidFill>
              <a:latin typeface="Yeseva One"/>
              <a:ea typeface="Yeseva One"/>
              <a:cs typeface="Yeseva One"/>
              <a:sym typeface="Yeseva One"/>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24" name="Shape 24"/>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8"/>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8"/>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8"/>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节标题">
  <p:cSld name="4_节标题">
    <p:bg>
      <p:bgPr>
        <a:solidFill>
          <a:schemeClr val="lt1"/>
        </a:solidFill>
      </p:bgPr>
    </p:bg>
    <p:spTree>
      <p:nvGrpSpPr>
        <p:cNvPr id="31" name="Shape 31"/>
        <p:cNvGrpSpPr/>
        <p:nvPr/>
      </p:nvGrpSpPr>
      <p:grpSpPr>
        <a:xfrm>
          <a:off x="0" y="0"/>
          <a:ext cx="0" cy="0"/>
          <a:chOff x="0" y="0"/>
          <a:chExt cx="0" cy="0"/>
        </a:xfrm>
      </p:grpSpPr>
      <p:sp>
        <p:nvSpPr>
          <p:cNvPr id="32" name="Google Shape;32;p9"/>
          <p:cNvSpPr txBox="1"/>
          <p:nvPr/>
        </p:nvSpPr>
        <p:spPr>
          <a:xfrm>
            <a:off x="174010" y="285750"/>
            <a:ext cx="15696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chemeClr val="dk1"/>
                </a:solidFill>
                <a:latin typeface="Yeseva One"/>
                <a:ea typeface="Yeseva One"/>
                <a:cs typeface="Yeseva One"/>
                <a:sym typeface="Yeseva One"/>
              </a:rPr>
              <a:t>未来工作计划</a:t>
            </a:r>
            <a:endParaRPr sz="1800">
              <a:solidFill>
                <a:schemeClr val="dk1"/>
              </a:solidFill>
              <a:latin typeface="Yeseva One"/>
              <a:ea typeface="Yeseva One"/>
              <a:cs typeface="Yeseva One"/>
              <a:sym typeface="Yeseva One"/>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10"/>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0"/>
          <p:cNvSpPr txBox="1"/>
          <p:nvPr>
            <p:ph idx="1" type="body"/>
          </p:nvPr>
        </p:nvSpPr>
        <p:spPr>
          <a:xfrm>
            <a:off x="62865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0"/>
          <p:cNvSpPr txBox="1"/>
          <p:nvPr>
            <p:ph idx="2" type="body"/>
          </p:nvPr>
        </p:nvSpPr>
        <p:spPr>
          <a:xfrm>
            <a:off x="464820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0"/>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spd="slow" p14:dur="15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Yeseva One"/>
              <a:buNone/>
              <a:defRPr b="0" i="0" sz="4400" u="none" cap="none" strike="noStrike">
                <a:solidFill>
                  <a:schemeClr val="dk1"/>
                </a:solidFill>
                <a:latin typeface="Yeseva One"/>
                <a:ea typeface="Yeseva One"/>
                <a:cs typeface="Yeseva One"/>
                <a:sym typeface="Yeseva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Yeseva One"/>
                <a:ea typeface="Yeseva One"/>
                <a:cs typeface="Yeseva One"/>
                <a:sym typeface="Yeseva One"/>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Yeseva One"/>
                <a:ea typeface="Yeseva One"/>
                <a:cs typeface="Yeseva One"/>
                <a:sym typeface="Yeseva One"/>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Yeseva One"/>
                <a:ea typeface="Yeseva One"/>
                <a:cs typeface="Yeseva One"/>
                <a:sym typeface="Yeseva One"/>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Yeseva One"/>
                <a:ea typeface="Yeseva One"/>
                <a:cs typeface="Yeseva One"/>
                <a:sym typeface="Yeseva One"/>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Yeseva One"/>
                <a:ea typeface="Yeseva One"/>
                <a:cs typeface="Yeseva One"/>
                <a:sym typeface="Yeseva On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Yeseva One"/>
                <a:ea typeface="Yeseva One"/>
                <a:cs typeface="Yeseva One"/>
                <a:sym typeface="Yeseva On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Yeseva One"/>
                <a:ea typeface="Yeseva One"/>
                <a:cs typeface="Yeseva One"/>
                <a:sym typeface="Yeseva On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Yeseva One"/>
                <a:ea typeface="Yeseva One"/>
                <a:cs typeface="Yeseva One"/>
                <a:sym typeface="Yeseva One"/>
              </a:defRPr>
            </a:lvl1pPr>
            <a:lvl2pPr indent="0" lvl="1" marL="0" marR="0" rtl="0" algn="r">
              <a:spcBef>
                <a:spcPts val="0"/>
              </a:spcBef>
              <a:buNone/>
              <a:defRPr b="0" i="0" sz="1200" u="none" cap="none" strike="noStrike">
                <a:solidFill>
                  <a:srgbClr val="888888"/>
                </a:solidFill>
                <a:latin typeface="Yeseva One"/>
                <a:ea typeface="Yeseva One"/>
                <a:cs typeface="Yeseva One"/>
                <a:sym typeface="Yeseva One"/>
              </a:defRPr>
            </a:lvl2pPr>
            <a:lvl3pPr indent="0" lvl="2" marL="0" marR="0" rtl="0" algn="r">
              <a:spcBef>
                <a:spcPts val="0"/>
              </a:spcBef>
              <a:buNone/>
              <a:defRPr b="0" i="0" sz="1200" u="none" cap="none" strike="noStrike">
                <a:solidFill>
                  <a:srgbClr val="888888"/>
                </a:solidFill>
                <a:latin typeface="Yeseva One"/>
                <a:ea typeface="Yeseva One"/>
                <a:cs typeface="Yeseva One"/>
                <a:sym typeface="Yeseva One"/>
              </a:defRPr>
            </a:lvl3pPr>
            <a:lvl4pPr indent="0" lvl="3" marL="0" marR="0" rtl="0" algn="r">
              <a:spcBef>
                <a:spcPts val="0"/>
              </a:spcBef>
              <a:buNone/>
              <a:defRPr b="0" i="0" sz="1200" u="none" cap="none" strike="noStrike">
                <a:solidFill>
                  <a:srgbClr val="888888"/>
                </a:solidFill>
                <a:latin typeface="Yeseva One"/>
                <a:ea typeface="Yeseva One"/>
                <a:cs typeface="Yeseva One"/>
                <a:sym typeface="Yeseva One"/>
              </a:defRPr>
            </a:lvl4pPr>
            <a:lvl5pPr indent="0" lvl="4" marL="0" marR="0" rtl="0" algn="r">
              <a:spcBef>
                <a:spcPts val="0"/>
              </a:spcBef>
              <a:buNone/>
              <a:defRPr b="0" i="0" sz="1200" u="none" cap="none" strike="noStrike">
                <a:solidFill>
                  <a:srgbClr val="888888"/>
                </a:solidFill>
                <a:latin typeface="Yeseva One"/>
                <a:ea typeface="Yeseva One"/>
                <a:cs typeface="Yeseva One"/>
                <a:sym typeface="Yeseva One"/>
              </a:defRPr>
            </a:lvl5pPr>
            <a:lvl6pPr indent="0" lvl="5" marL="0" marR="0" rtl="0" algn="r">
              <a:spcBef>
                <a:spcPts val="0"/>
              </a:spcBef>
              <a:buNone/>
              <a:defRPr b="0" i="0" sz="1200" u="none" cap="none" strike="noStrike">
                <a:solidFill>
                  <a:srgbClr val="888888"/>
                </a:solidFill>
                <a:latin typeface="Yeseva One"/>
                <a:ea typeface="Yeseva One"/>
                <a:cs typeface="Yeseva One"/>
                <a:sym typeface="Yeseva One"/>
              </a:defRPr>
            </a:lvl6pPr>
            <a:lvl7pPr indent="0" lvl="6" marL="0" marR="0" rtl="0" algn="r">
              <a:spcBef>
                <a:spcPts val="0"/>
              </a:spcBef>
              <a:buNone/>
              <a:defRPr b="0" i="0" sz="1200" u="none" cap="none" strike="noStrike">
                <a:solidFill>
                  <a:srgbClr val="888888"/>
                </a:solidFill>
                <a:latin typeface="Yeseva One"/>
                <a:ea typeface="Yeseva One"/>
                <a:cs typeface="Yeseva One"/>
                <a:sym typeface="Yeseva One"/>
              </a:defRPr>
            </a:lvl7pPr>
            <a:lvl8pPr indent="0" lvl="7" marL="0" marR="0" rtl="0" algn="r">
              <a:spcBef>
                <a:spcPts val="0"/>
              </a:spcBef>
              <a:buNone/>
              <a:defRPr b="0" i="0" sz="1200" u="none" cap="none" strike="noStrike">
                <a:solidFill>
                  <a:srgbClr val="888888"/>
                </a:solidFill>
                <a:latin typeface="Yeseva One"/>
                <a:ea typeface="Yeseva One"/>
                <a:cs typeface="Yeseva One"/>
                <a:sym typeface="Yeseva One"/>
              </a:defRPr>
            </a:lvl8pPr>
            <a:lvl9pPr indent="0" lvl="8" marL="0" marR="0" rtl="0" algn="r">
              <a:spcBef>
                <a:spcPts val="0"/>
              </a:spcBef>
              <a:buNone/>
              <a:defRPr b="0" i="0" sz="1200" u="none" cap="none" strike="noStrike">
                <a:solidFill>
                  <a:srgbClr val="888888"/>
                </a:solidFill>
                <a:latin typeface="Yeseva One"/>
                <a:ea typeface="Yeseva One"/>
                <a:cs typeface="Yeseva One"/>
                <a:sym typeface="Yeseva One"/>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7.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0"/>
          <p:cNvSpPr/>
          <p:nvPr/>
        </p:nvSpPr>
        <p:spPr>
          <a:xfrm>
            <a:off x="0" y="4266795"/>
            <a:ext cx="7793041" cy="876706"/>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2" name="Google Shape;122;p50"/>
          <p:cNvSpPr/>
          <p:nvPr/>
        </p:nvSpPr>
        <p:spPr>
          <a:xfrm>
            <a:off x="970554" y="905863"/>
            <a:ext cx="3246444" cy="3246440"/>
          </a:xfrm>
          <a:prstGeom prst="ellipse">
            <a:avLst/>
          </a:prstGeom>
          <a:solidFill>
            <a:schemeClr val="lt1"/>
          </a:solid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50"/>
          <p:cNvSpPr txBox="1"/>
          <p:nvPr/>
        </p:nvSpPr>
        <p:spPr>
          <a:xfrm>
            <a:off x="4335193" y="993035"/>
            <a:ext cx="45237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4000">
                <a:solidFill>
                  <a:srgbClr val="3F3F3F"/>
                </a:solidFill>
                <a:latin typeface="Yeseva One"/>
                <a:ea typeface="Yeseva One"/>
                <a:cs typeface="Yeseva One"/>
                <a:sym typeface="Yeseva One"/>
              </a:rPr>
              <a:t>Power Systems - Term Project</a:t>
            </a:r>
            <a:endParaRPr b="0" i="0" sz="4000" u="none" cap="none" strike="noStrike">
              <a:solidFill>
                <a:srgbClr val="3F3F3F"/>
              </a:solidFill>
              <a:latin typeface="Yeseva One"/>
              <a:ea typeface="Yeseva One"/>
              <a:cs typeface="Yeseva One"/>
              <a:sym typeface="Yeseva One"/>
            </a:endParaRPr>
          </a:p>
        </p:txBody>
      </p:sp>
      <p:sp>
        <p:nvSpPr>
          <p:cNvPr id="124" name="Google Shape;124;p50"/>
          <p:cNvSpPr txBox="1"/>
          <p:nvPr/>
        </p:nvSpPr>
        <p:spPr>
          <a:xfrm>
            <a:off x="4705350" y="2420425"/>
            <a:ext cx="32466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200">
                <a:solidFill>
                  <a:srgbClr val="3F3F3F"/>
                </a:solidFill>
                <a:latin typeface="Yeseva One"/>
                <a:ea typeface="Yeseva One"/>
                <a:cs typeface="Yeseva One"/>
                <a:sym typeface="Yeseva One"/>
              </a:rPr>
              <a:t>Submitted by Group - 5</a:t>
            </a:r>
            <a:endParaRPr sz="1200">
              <a:solidFill>
                <a:srgbClr val="3F3F3F"/>
              </a:solidFill>
              <a:latin typeface="Yeseva One"/>
              <a:ea typeface="Yeseva One"/>
              <a:cs typeface="Yeseva One"/>
              <a:sym typeface="Yeseva One"/>
            </a:endParaRPr>
          </a:p>
          <a:p>
            <a:pPr indent="0" lvl="0" marL="0" marR="0" rtl="0" algn="ctr">
              <a:spcBef>
                <a:spcPts val="0"/>
              </a:spcBef>
              <a:spcAft>
                <a:spcPts val="0"/>
              </a:spcAft>
              <a:buNone/>
            </a:pPr>
            <a:r>
              <a:t/>
            </a:r>
            <a:endParaRPr sz="1200">
              <a:solidFill>
                <a:srgbClr val="3F3F3F"/>
              </a:solidFill>
              <a:latin typeface="Yeseva One"/>
              <a:ea typeface="Yeseva One"/>
              <a:cs typeface="Yeseva One"/>
              <a:sym typeface="Yeseva One"/>
            </a:endParaRPr>
          </a:p>
          <a:p>
            <a:pPr indent="0" lvl="0" marL="0" marR="0" rtl="0" algn="ctr">
              <a:spcBef>
                <a:spcPts val="0"/>
              </a:spcBef>
              <a:spcAft>
                <a:spcPts val="0"/>
              </a:spcAft>
              <a:buNone/>
            </a:pPr>
            <a:r>
              <a:rPr lang="zh-CN" sz="1200">
                <a:solidFill>
                  <a:srgbClr val="3F3F3F"/>
                </a:solidFill>
                <a:latin typeface="Yeseva One"/>
                <a:ea typeface="Yeseva One"/>
                <a:cs typeface="Yeseva One"/>
                <a:sym typeface="Yeseva One"/>
              </a:rPr>
              <a:t>Abhinav Barman (2021EEB1145)</a:t>
            </a:r>
            <a:endParaRPr sz="1200">
              <a:solidFill>
                <a:srgbClr val="3F3F3F"/>
              </a:solidFill>
              <a:latin typeface="Yeseva One"/>
              <a:ea typeface="Yeseva One"/>
              <a:cs typeface="Yeseva One"/>
              <a:sym typeface="Yeseva One"/>
            </a:endParaRPr>
          </a:p>
          <a:p>
            <a:pPr indent="0" lvl="0" marL="0" marR="0" rtl="0" algn="ctr">
              <a:spcBef>
                <a:spcPts val="0"/>
              </a:spcBef>
              <a:spcAft>
                <a:spcPts val="0"/>
              </a:spcAft>
              <a:buNone/>
            </a:pPr>
            <a:r>
              <a:rPr lang="zh-CN" sz="1200">
                <a:solidFill>
                  <a:srgbClr val="3F3F3F"/>
                </a:solidFill>
                <a:latin typeface="Yeseva One"/>
                <a:ea typeface="Yeseva One"/>
                <a:cs typeface="Yeseva One"/>
                <a:sym typeface="Yeseva One"/>
              </a:rPr>
              <a:t>Gaurav Wani (2021EEB1171)</a:t>
            </a:r>
            <a:endParaRPr sz="1200">
              <a:solidFill>
                <a:srgbClr val="3F3F3F"/>
              </a:solidFill>
              <a:latin typeface="Yeseva One"/>
              <a:ea typeface="Yeseva One"/>
              <a:cs typeface="Yeseva One"/>
              <a:sym typeface="Yeseva One"/>
            </a:endParaRPr>
          </a:p>
          <a:p>
            <a:pPr indent="0" lvl="0" marL="0" marR="0" rtl="0" algn="ctr">
              <a:spcBef>
                <a:spcPts val="0"/>
              </a:spcBef>
              <a:spcAft>
                <a:spcPts val="0"/>
              </a:spcAft>
              <a:buNone/>
            </a:pPr>
            <a:r>
              <a:rPr lang="zh-CN" sz="1200">
                <a:solidFill>
                  <a:srgbClr val="3F3F3F"/>
                </a:solidFill>
                <a:latin typeface="Yeseva One"/>
                <a:ea typeface="Yeseva One"/>
                <a:cs typeface="Yeseva One"/>
                <a:sym typeface="Yeseva One"/>
              </a:rPr>
              <a:t>Ranjeet Singh (2021EEB1203)</a:t>
            </a:r>
            <a:endParaRPr sz="1200">
              <a:solidFill>
                <a:srgbClr val="3F3F3F"/>
              </a:solidFill>
              <a:latin typeface="Yeseva One"/>
              <a:ea typeface="Yeseva One"/>
              <a:cs typeface="Yeseva One"/>
              <a:sym typeface="Yeseva One"/>
            </a:endParaRPr>
          </a:p>
          <a:p>
            <a:pPr indent="0" lvl="0" marL="0" marR="0" rtl="0" algn="ctr">
              <a:spcBef>
                <a:spcPts val="0"/>
              </a:spcBef>
              <a:spcAft>
                <a:spcPts val="0"/>
              </a:spcAft>
              <a:buNone/>
            </a:pPr>
            <a:r>
              <a:rPr lang="zh-CN" sz="1200">
                <a:solidFill>
                  <a:srgbClr val="3F3F3F"/>
                </a:solidFill>
                <a:latin typeface="Yeseva One"/>
                <a:ea typeface="Yeseva One"/>
                <a:cs typeface="Yeseva One"/>
                <a:sym typeface="Yeseva One"/>
              </a:rPr>
              <a:t>Shashwat Srivastava (2021EEB1210)</a:t>
            </a:r>
            <a:endParaRPr sz="1200">
              <a:solidFill>
                <a:srgbClr val="3F3F3F"/>
              </a:solidFill>
              <a:latin typeface="Yeseva One"/>
              <a:ea typeface="Yeseva One"/>
              <a:cs typeface="Yeseva One"/>
              <a:sym typeface="Yeseva One"/>
            </a:endParaRPr>
          </a:p>
          <a:p>
            <a:pPr indent="0" lvl="0" marL="0" marR="0" rtl="0" algn="ctr">
              <a:spcBef>
                <a:spcPts val="0"/>
              </a:spcBef>
              <a:spcAft>
                <a:spcPts val="0"/>
              </a:spcAft>
              <a:buNone/>
            </a:pPr>
            <a:r>
              <a:rPr lang="zh-CN" sz="1200">
                <a:solidFill>
                  <a:srgbClr val="3F3F3F"/>
                </a:solidFill>
                <a:latin typeface="Yeseva One"/>
                <a:ea typeface="Yeseva One"/>
                <a:cs typeface="Yeseva One"/>
                <a:sym typeface="Yeseva One"/>
              </a:rPr>
              <a:t>Yash Agarwal (2021EEB1225)</a:t>
            </a:r>
            <a:endParaRPr sz="1200">
              <a:solidFill>
                <a:srgbClr val="3F3F3F"/>
              </a:solidFill>
              <a:latin typeface="Yeseva One"/>
              <a:ea typeface="Yeseva One"/>
              <a:cs typeface="Yeseva One"/>
              <a:sym typeface="Yeseva One"/>
            </a:endParaRPr>
          </a:p>
        </p:txBody>
      </p:sp>
      <p:sp>
        <p:nvSpPr>
          <p:cNvPr id="125" name="Google Shape;125;p50"/>
          <p:cNvSpPr/>
          <p:nvPr/>
        </p:nvSpPr>
        <p:spPr>
          <a:xfrm flipH="1">
            <a:off x="0" y="4318717"/>
            <a:ext cx="9144000" cy="824784"/>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26" name="Google Shape;126;p50"/>
          <p:cNvGrpSpPr/>
          <p:nvPr/>
        </p:nvGrpSpPr>
        <p:grpSpPr>
          <a:xfrm>
            <a:off x="533400" y="0"/>
            <a:ext cx="3801810" cy="4400550"/>
            <a:chOff x="533400" y="0"/>
            <a:chExt cx="3801810" cy="4400550"/>
          </a:xfrm>
        </p:grpSpPr>
        <p:sp>
          <p:nvSpPr>
            <p:cNvPr id="127" name="Google Shape;127;p50"/>
            <p:cNvSpPr/>
            <p:nvPr/>
          </p:nvSpPr>
          <p:spPr>
            <a:xfrm>
              <a:off x="813663" y="1252638"/>
              <a:ext cx="299742" cy="299742"/>
            </a:xfrm>
            <a:prstGeom prst="ellipse">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50"/>
            <p:cNvSpPr/>
            <p:nvPr/>
          </p:nvSpPr>
          <p:spPr>
            <a:xfrm>
              <a:off x="1213910" y="2980535"/>
              <a:ext cx="361568" cy="361568"/>
            </a:xfrm>
            <a:prstGeom prst="ellipse">
              <a:avLst/>
            </a:prstGeom>
            <a:solidFill>
              <a:schemeClr val="accent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50"/>
            <p:cNvSpPr/>
            <p:nvPr/>
          </p:nvSpPr>
          <p:spPr>
            <a:xfrm>
              <a:off x="3973642" y="1918606"/>
              <a:ext cx="361568" cy="361568"/>
            </a:xfrm>
            <a:prstGeom prst="ellipse">
              <a:avLst/>
            </a:prstGeom>
            <a:solidFill>
              <a:schemeClr val="accent2"/>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50"/>
            <p:cNvSpPr/>
            <p:nvPr/>
          </p:nvSpPr>
          <p:spPr>
            <a:xfrm>
              <a:off x="3772598" y="3292916"/>
              <a:ext cx="361568" cy="361568"/>
            </a:xfrm>
            <a:prstGeom prst="ellipse">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1" name="Google Shape;131;p50"/>
            <p:cNvSpPr/>
            <p:nvPr/>
          </p:nvSpPr>
          <p:spPr>
            <a:xfrm>
              <a:off x="2895600" y="3603542"/>
              <a:ext cx="797008" cy="797008"/>
            </a:xfrm>
            <a:prstGeom prst="ellipse">
              <a:avLst/>
            </a:prstGeom>
            <a:solidFill>
              <a:schemeClr val="accent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2" name="Google Shape;132;p50"/>
            <p:cNvSpPr/>
            <p:nvPr/>
          </p:nvSpPr>
          <p:spPr>
            <a:xfrm>
              <a:off x="533400" y="2205918"/>
              <a:ext cx="760821" cy="760821"/>
            </a:xfrm>
            <a:prstGeom prst="ellipse">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33" name="Google Shape;133;p50"/>
            <p:cNvCxnSpPr/>
            <p:nvPr/>
          </p:nvCxnSpPr>
          <p:spPr>
            <a:xfrm rot="10800000">
              <a:off x="970554" y="0"/>
              <a:ext cx="0" cy="1402509"/>
            </a:xfrm>
            <a:prstGeom prst="straightConnector1">
              <a:avLst/>
            </a:prstGeom>
            <a:noFill/>
            <a:ln cap="flat" cmpd="sng" w="9525">
              <a:solidFill>
                <a:schemeClr val="accent1"/>
              </a:solidFill>
              <a:prstDash val="solid"/>
              <a:miter lim="800000"/>
              <a:headEnd len="sm" w="sm" type="none"/>
              <a:tailEnd len="sm" w="sm" type="none"/>
            </a:ln>
          </p:spPr>
        </p:cxnSp>
        <p:cxnSp>
          <p:nvCxnSpPr>
            <p:cNvPr id="134" name="Google Shape;134;p50"/>
            <p:cNvCxnSpPr/>
            <p:nvPr/>
          </p:nvCxnSpPr>
          <p:spPr>
            <a:xfrm rot="10800000">
              <a:off x="4134166" y="751274"/>
              <a:ext cx="0" cy="1302469"/>
            </a:xfrm>
            <a:prstGeom prst="straightConnector1">
              <a:avLst/>
            </a:prstGeom>
            <a:noFill/>
            <a:ln cap="flat" cmpd="sng" w="9525">
              <a:solidFill>
                <a:schemeClr val="accent2"/>
              </a:solidFill>
              <a:prstDash val="solid"/>
              <a:miter lim="800000"/>
              <a:headEnd len="sm" w="sm" type="none"/>
              <a:tailEnd len="sm" w="sm" type="none"/>
            </a:ln>
          </p:spPr>
        </p:cxnSp>
        <p:cxnSp>
          <p:nvCxnSpPr>
            <p:cNvPr id="135" name="Google Shape;135;p50"/>
            <p:cNvCxnSpPr/>
            <p:nvPr/>
          </p:nvCxnSpPr>
          <p:spPr>
            <a:xfrm rot="10800000">
              <a:off x="3950277" y="2966739"/>
              <a:ext cx="0" cy="326178"/>
            </a:xfrm>
            <a:prstGeom prst="straightConnector1">
              <a:avLst/>
            </a:prstGeom>
            <a:noFill/>
            <a:ln cap="flat" cmpd="sng" w="9525">
              <a:solidFill>
                <a:schemeClr val="accent2"/>
              </a:solidFill>
              <a:prstDash val="solid"/>
              <a:miter lim="800000"/>
              <a:headEnd len="sm" w="sm" type="none"/>
              <a:tailEnd len="sm" w="sm" type="none"/>
            </a:ln>
          </p:spPr>
        </p:cxnSp>
      </p:grpSp>
      <p:pic>
        <p:nvPicPr>
          <p:cNvPr id="136" name="Google Shape;136;p50"/>
          <p:cNvPicPr preferRelativeResize="0"/>
          <p:nvPr/>
        </p:nvPicPr>
        <p:blipFill>
          <a:blip r:embed="rId3">
            <a:alphaModFix/>
          </a:blip>
          <a:stretch>
            <a:fillRect/>
          </a:stretch>
        </p:blipFill>
        <p:spPr>
          <a:xfrm>
            <a:off x="1296125" y="1263600"/>
            <a:ext cx="2595300" cy="2469000"/>
          </a:xfrm>
          <a:prstGeom prst="ellipse">
            <a:avLst/>
          </a:prstGeom>
          <a:solidFill>
            <a:schemeClr val="lt1"/>
          </a:solidFill>
          <a:ln cap="flat" cmpd="sng" w="25400">
            <a:solidFill>
              <a:schemeClr val="accent2"/>
            </a:solidFill>
            <a:prstDash val="solid"/>
            <a:miter lim="8000"/>
            <a:headEnd len="sm" w="sm" type="none"/>
            <a:tailEnd len="sm" w="sm" type="none"/>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59"/>
          <p:cNvSpPr txBox="1"/>
          <p:nvPr/>
        </p:nvSpPr>
        <p:spPr>
          <a:xfrm>
            <a:off x="0" y="124750"/>
            <a:ext cx="91440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800">
                <a:solidFill>
                  <a:schemeClr val="dk1"/>
                </a:solidFill>
                <a:latin typeface="Yeseva One"/>
                <a:ea typeface="Yeseva One"/>
                <a:cs typeface="Yeseva One"/>
                <a:sym typeface="Yeseva One"/>
              </a:rPr>
              <a:t>Dimensionality Evaluation &amp; Reduction Using SVD</a:t>
            </a:r>
            <a:endParaRPr sz="2800">
              <a:solidFill>
                <a:schemeClr val="dk1"/>
              </a:solidFill>
              <a:latin typeface="Yeseva One"/>
              <a:ea typeface="Yeseva One"/>
              <a:cs typeface="Yeseva One"/>
              <a:sym typeface="Yeseva One"/>
            </a:endParaRPr>
          </a:p>
        </p:txBody>
      </p:sp>
      <p:sp>
        <p:nvSpPr>
          <p:cNvPr id="248" name="Google Shape;248;p59"/>
          <p:cNvSpPr txBox="1"/>
          <p:nvPr/>
        </p:nvSpPr>
        <p:spPr>
          <a:xfrm>
            <a:off x="117250" y="784150"/>
            <a:ext cx="8847300" cy="47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200">
                <a:solidFill>
                  <a:schemeClr val="dk1"/>
                </a:solidFill>
                <a:latin typeface="Calibri"/>
                <a:ea typeface="Calibri"/>
                <a:cs typeface="Calibri"/>
                <a:sym typeface="Calibri"/>
              </a:rPr>
              <a:t>Let </a:t>
            </a:r>
            <a:r>
              <a:rPr b="1" lang="zh-CN" sz="2200">
                <a:solidFill>
                  <a:schemeClr val="dk1"/>
                </a:solidFill>
                <a:latin typeface="Calibri"/>
                <a:ea typeface="Calibri"/>
                <a:cs typeface="Calibri"/>
                <a:sym typeface="Calibri"/>
              </a:rPr>
              <a:t>X</a:t>
            </a:r>
            <a:r>
              <a:rPr lang="zh-CN" sz="2200">
                <a:solidFill>
                  <a:schemeClr val="dk1"/>
                </a:solidFill>
                <a:latin typeface="Calibri"/>
                <a:ea typeface="Calibri"/>
                <a:cs typeface="Calibri"/>
                <a:sym typeface="Calibri"/>
              </a:rPr>
              <a:t> be the ground truth matrix at </a:t>
            </a:r>
            <a:r>
              <a:rPr lang="zh-CN" sz="2200">
                <a:solidFill>
                  <a:schemeClr val="dk1"/>
                </a:solidFill>
                <a:latin typeface="Calibri"/>
                <a:ea typeface="Calibri"/>
                <a:cs typeface="Calibri"/>
                <a:sym typeface="Calibri"/>
              </a:rPr>
              <a:t>time</a:t>
            </a:r>
            <a:r>
              <a:rPr lang="zh-CN" sz="2200">
                <a:solidFill>
                  <a:schemeClr val="dk1"/>
                </a:solidFill>
                <a:latin typeface="Calibri"/>
                <a:ea typeface="Calibri"/>
                <a:cs typeface="Calibri"/>
                <a:sym typeface="Calibri"/>
              </a:rPr>
              <a:t> t such that</a:t>
            </a:r>
            <a:endParaRPr sz="2200">
              <a:solidFill>
                <a:schemeClr val="dk1"/>
              </a:solidFill>
              <a:latin typeface="Calibri"/>
              <a:ea typeface="Calibri"/>
              <a:cs typeface="Calibri"/>
              <a:sym typeface="Calibri"/>
            </a:endParaRPr>
          </a:p>
          <a:p>
            <a:pPr indent="0" lvl="0" marL="0" rtl="0" algn="ctr">
              <a:spcBef>
                <a:spcPts val="0"/>
              </a:spcBef>
              <a:spcAft>
                <a:spcPts val="0"/>
              </a:spcAft>
              <a:buNone/>
            </a:pPr>
            <a:r>
              <a:t/>
            </a:r>
            <a:endParaRPr sz="2200">
              <a:solidFill>
                <a:schemeClr val="dk1"/>
              </a:solidFill>
              <a:latin typeface="Calibri"/>
              <a:ea typeface="Calibri"/>
              <a:cs typeface="Calibri"/>
              <a:sym typeface="Calibri"/>
            </a:endParaRPr>
          </a:p>
        </p:txBody>
      </p:sp>
      <p:pic>
        <p:nvPicPr>
          <p:cNvPr id="249" name="Google Shape;249;p59"/>
          <p:cNvPicPr preferRelativeResize="0"/>
          <p:nvPr/>
        </p:nvPicPr>
        <p:blipFill>
          <a:blip r:embed="rId3">
            <a:alphaModFix/>
          </a:blip>
          <a:stretch>
            <a:fillRect/>
          </a:stretch>
        </p:blipFill>
        <p:spPr>
          <a:xfrm>
            <a:off x="5978825" y="784150"/>
            <a:ext cx="1208950" cy="504375"/>
          </a:xfrm>
          <a:prstGeom prst="rect">
            <a:avLst/>
          </a:prstGeom>
          <a:noFill/>
          <a:ln>
            <a:noFill/>
          </a:ln>
        </p:spPr>
      </p:pic>
      <p:pic>
        <p:nvPicPr>
          <p:cNvPr id="250" name="Google Shape;250;p59"/>
          <p:cNvPicPr preferRelativeResize="0"/>
          <p:nvPr/>
        </p:nvPicPr>
        <p:blipFill>
          <a:blip r:embed="rId4">
            <a:alphaModFix/>
          </a:blip>
          <a:stretch>
            <a:fillRect/>
          </a:stretch>
        </p:blipFill>
        <p:spPr>
          <a:xfrm>
            <a:off x="3017851" y="1160300"/>
            <a:ext cx="4169925" cy="659400"/>
          </a:xfrm>
          <a:prstGeom prst="rect">
            <a:avLst/>
          </a:prstGeom>
          <a:noFill/>
          <a:ln>
            <a:noFill/>
          </a:ln>
        </p:spPr>
      </p:pic>
      <p:pic>
        <p:nvPicPr>
          <p:cNvPr id="251" name="Google Shape;251;p59"/>
          <p:cNvPicPr preferRelativeResize="0"/>
          <p:nvPr/>
        </p:nvPicPr>
        <p:blipFill>
          <a:blip r:embed="rId5">
            <a:alphaModFix/>
          </a:blip>
          <a:stretch>
            <a:fillRect/>
          </a:stretch>
        </p:blipFill>
        <p:spPr>
          <a:xfrm>
            <a:off x="2229596" y="1664013"/>
            <a:ext cx="4951504" cy="659400"/>
          </a:xfrm>
          <a:prstGeom prst="rect">
            <a:avLst/>
          </a:prstGeom>
          <a:noFill/>
          <a:ln>
            <a:noFill/>
          </a:ln>
        </p:spPr>
      </p:pic>
      <p:pic>
        <p:nvPicPr>
          <p:cNvPr id="252" name="Google Shape;252;p59"/>
          <p:cNvPicPr preferRelativeResize="0"/>
          <p:nvPr/>
        </p:nvPicPr>
        <p:blipFill>
          <a:blip r:embed="rId6">
            <a:alphaModFix/>
          </a:blip>
          <a:stretch>
            <a:fillRect/>
          </a:stretch>
        </p:blipFill>
        <p:spPr>
          <a:xfrm>
            <a:off x="3231418" y="2319563"/>
            <a:ext cx="3949682" cy="504375"/>
          </a:xfrm>
          <a:prstGeom prst="rect">
            <a:avLst/>
          </a:prstGeom>
          <a:noFill/>
          <a:ln>
            <a:noFill/>
          </a:ln>
        </p:spPr>
      </p:pic>
      <p:pic>
        <p:nvPicPr>
          <p:cNvPr id="253" name="Google Shape;253;p59"/>
          <p:cNvPicPr preferRelativeResize="0"/>
          <p:nvPr/>
        </p:nvPicPr>
        <p:blipFill>
          <a:blip r:embed="rId7">
            <a:alphaModFix/>
          </a:blip>
          <a:stretch>
            <a:fillRect/>
          </a:stretch>
        </p:blipFill>
        <p:spPr>
          <a:xfrm>
            <a:off x="952888" y="2823950"/>
            <a:ext cx="7238224" cy="378100"/>
          </a:xfrm>
          <a:prstGeom prst="rect">
            <a:avLst/>
          </a:prstGeom>
          <a:noFill/>
          <a:ln>
            <a:noFill/>
          </a:ln>
        </p:spPr>
      </p:pic>
      <p:pic>
        <p:nvPicPr>
          <p:cNvPr id="254" name="Google Shape;254;p59"/>
          <p:cNvPicPr preferRelativeResize="0"/>
          <p:nvPr/>
        </p:nvPicPr>
        <p:blipFill>
          <a:blip r:embed="rId8">
            <a:alphaModFix/>
          </a:blip>
          <a:stretch>
            <a:fillRect/>
          </a:stretch>
        </p:blipFill>
        <p:spPr>
          <a:xfrm>
            <a:off x="2168425" y="3323825"/>
            <a:ext cx="5073850" cy="867375"/>
          </a:xfrm>
          <a:prstGeom prst="rect">
            <a:avLst/>
          </a:prstGeom>
          <a:noFill/>
          <a:ln>
            <a:noFill/>
          </a:ln>
        </p:spPr>
      </p:pic>
      <p:pic>
        <p:nvPicPr>
          <p:cNvPr id="255" name="Google Shape;255;p59"/>
          <p:cNvPicPr preferRelativeResize="0"/>
          <p:nvPr/>
        </p:nvPicPr>
        <p:blipFill>
          <a:blip r:embed="rId9">
            <a:alphaModFix/>
          </a:blip>
          <a:stretch>
            <a:fillRect/>
          </a:stretch>
        </p:blipFill>
        <p:spPr>
          <a:xfrm>
            <a:off x="1778313" y="4088249"/>
            <a:ext cx="5525175" cy="105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60"/>
          <p:cNvPicPr preferRelativeResize="0"/>
          <p:nvPr/>
        </p:nvPicPr>
        <p:blipFill>
          <a:blip r:embed="rId3">
            <a:alphaModFix/>
          </a:blip>
          <a:stretch>
            <a:fillRect/>
          </a:stretch>
        </p:blipFill>
        <p:spPr>
          <a:xfrm>
            <a:off x="1495425" y="134075"/>
            <a:ext cx="6419850" cy="666750"/>
          </a:xfrm>
          <a:prstGeom prst="rect">
            <a:avLst/>
          </a:prstGeom>
          <a:noFill/>
          <a:ln>
            <a:noFill/>
          </a:ln>
        </p:spPr>
      </p:pic>
      <p:pic>
        <p:nvPicPr>
          <p:cNvPr id="262" name="Google Shape;262;p60"/>
          <p:cNvPicPr preferRelativeResize="0"/>
          <p:nvPr/>
        </p:nvPicPr>
        <p:blipFill>
          <a:blip r:embed="rId4">
            <a:alphaModFix/>
          </a:blip>
          <a:stretch>
            <a:fillRect/>
          </a:stretch>
        </p:blipFill>
        <p:spPr>
          <a:xfrm>
            <a:off x="1200150" y="800825"/>
            <a:ext cx="6743700" cy="1019175"/>
          </a:xfrm>
          <a:prstGeom prst="rect">
            <a:avLst/>
          </a:prstGeom>
          <a:noFill/>
          <a:ln>
            <a:noFill/>
          </a:ln>
        </p:spPr>
      </p:pic>
      <p:pic>
        <p:nvPicPr>
          <p:cNvPr id="263" name="Google Shape;263;p60"/>
          <p:cNvPicPr preferRelativeResize="0"/>
          <p:nvPr/>
        </p:nvPicPr>
        <p:blipFill>
          <a:blip r:embed="rId5">
            <a:alphaModFix/>
          </a:blip>
          <a:stretch>
            <a:fillRect/>
          </a:stretch>
        </p:blipFill>
        <p:spPr>
          <a:xfrm>
            <a:off x="1495425" y="1820000"/>
            <a:ext cx="6419849" cy="3415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61"/>
          <p:cNvPicPr preferRelativeResize="0"/>
          <p:nvPr/>
        </p:nvPicPr>
        <p:blipFill>
          <a:blip r:embed="rId3">
            <a:alphaModFix/>
          </a:blip>
          <a:stretch>
            <a:fillRect/>
          </a:stretch>
        </p:blipFill>
        <p:spPr>
          <a:xfrm>
            <a:off x="2820925" y="207375"/>
            <a:ext cx="4863550" cy="700000"/>
          </a:xfrm>
          <a:prstGeom prst="rect">
            <a:avLst/>
          </a:prstGeom>
          <a:noFill/>
          <a:ln>
            <a:noFill/>
          </a:ln>
        </p:spPr>
      </p:pic>
      <p:pic>
        <p:nvPicPr>
          <p:cNvPr id="270" name="Google Shape;270;p61"/>
          <p:cNvPicPr preferRelativeResize="0"/>
          <p:nvPr/>
        </p:nvPicPr>
        <p:blipFill>
          <a:blip r:embed="rId4">
            <a:alphaModFix/>
          </a:blip>
          <a:stretch>
            <a:fillRect/>
          </a:stretch>
        </p:blipFill>
        <p:spPr>
          <a:xfrm>
            <a:off x="1107825" y="907375"/>
            <a:ext cx="6686550" cy="438150"/>
          </a:xfrm>
          <a:prstGeom prst="rect">
            <a:avLst/>
          </a:prstGeom>
          <a:noFill/>
          <a:ln>
            <a:noFill/>
          </a:ln>
        </p:spPr>
      </p:pic>
      <p:pic>
        <p:nvPicPr>
          <p:cNvPr id="271" name="Google Shape;271;p61"/>
          <p:cNvPicPr preferRelativeResize="0"/>
          <p:nvPr/>
        </p:nvPicPr>
        <p:blipFill>
          <a:blip r:embed="rId5">
            <a:alphaModFix/>
          </a:blip>
          <a:stretch>
            <a:fillRect/>
          </a:stretch>
        </p:blipFill>
        <p:spPr>
          <a:xfrm>
            <a:off x="1788500" y="1345525"/>
            <a:ext cx="5895975" cy="895350"/>
          </a:xfrm>
          <a:prstGeom prst="rect">
            <a:avLst/>
          </a:prstGeom>
          <a:noFill/>
          <a:ln>
            <a:noFill/>
          </a:ln>
        </p:spPr>
      </p:pic>
      <p:pic>
        <p:nvPicPr>
          <p:cNvPr id="272" name="Google Shape;272;p61"/>
          <p:cNvPicPr preferRelativeResize="0"/>
          <p:nvPr/>
        </p:nvPicPr>
        <p:blipFill>
          <a:blip r:embed="rId6">
            <a:alphaModFix/>
          </a:blip>
          <a:stretch>
            <a:fillRect/>
          </a:stretch>
        </p:blipFill>
        <p:spPr>
          <a:xfrm>
            <a:off x="1984125" y="2240875"/>
            <a:ext cx="5810250" cy="1038225"/>
          </a:xfrm>
          <a:prstGeom prst="rect">
            <a:avLst/>
          </a:prstGeom>
          <a:noFill/>
          <a:ln>
            <a:noFill/>
          </a:ln>
        </p:spPr>
      </p:pic>
      <p:pic>
        <p:nvPicPr>
          <p:cNvPr id="273" name="Google Shape;273;p61"/>
          <p:cNvPicPr preferRelativeResize="0"/>
          <p:nvPr/>
        </p:nvPicPr>
        <p:blipFill>
          <a:blip r:embed="rId7">
            <a:alphaModFix/>
          </a:blip>
          <a:stretch>
            <a:fillRect/>
          </a:stretch>
        </p:blipFill>
        <p:spPr>
          <a:xfrm>
            <a:off x="917325" y="3279088"/>
            <a:ext cx="6877050" cy="191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62"/>
          <p:cNvPicPr preferRelativeResize="0"/>
          <p:nvPr/>
        </p:nvPicPr>
        <p:blipFill>
          <a:blip r:embed="rId3">
            <a:alphaModFix/>
          </a:blip>
          <a:stretch>
            <a:fillRect/>
          </a:stretch>
        </p:blipFill>
        <p:spPr>
          <a:xfrm>
            <a:off x="2216474" y="0"/>
            <a:ext cx="4989201" cy="1091675"/>
          </a:xfrm>
          <a:prstGeom prst="rect">
            <a:avLst/>
          </a:prstGeom>
          <a:noFill/>
          <a:ln>
            <a:noFill/>
          </a:ln>
        </p:spPr>
      </p:pic>
      <p:pic>
        <p:nvPicPr>
          <p:cNvPr id="280" name="Google Shape;280;p62"/>
          <p:cNvPicPr preferRelativeResize="0"/>
          <p:nvPr/>
        </p:nvPicPr>
        <p:blipFill>
          <a:blip r:embed="rId4">
            <a:alphaModFix/>
          </a:blip>
          <a:stretch>
            <a:fillRect/>
          </a:stretch>
        </p:blipFill>
        <p:spPr>
          <a:xfrm>
            <a:off x="515313" y="1225775"/>
            <a:ext cx="8391525" cy="3114675"/>
          </a:xfrm>
          <a:prstGeom prst="rect">
            <a:avLst/>
          </a:prstGeom>
          <a:noFill/>
          <a:ln>
            <a:noFill/>
          </a:ln>
        </p:spPr>
      </p:pic>
      <p:sp>
        <p:nvSpPr>
          <p:cNvPr id="281" name="Google Shape;281;p62"/>
          <p:cNvSpPr txBox="1"/>
          <p:nvPr/>
        </p:nvSpPr>
        <p:spPr>
          <a:xfrm>
            <a:off x="604500" y="4653500"/>
            <a:ext cx="81051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800">
                <a:solidFill>
                  <a:schemeClr val="dk1"/>
                </a:solidFill>
                <a:latin typeface="Calibri"/>
                <a:ea typeface="Calibri"/>
                <a:cs typeface="Calibri"/>
                <a:sym typeface="Calibri"/>
              </a:rPr>
              <a:t>R. Pourramezan, R. Hassani, H. Karimi, M. Paolone and J. Mahseredjian, "A Real-Time Synchrophasor Data Compression Method Using Singular Value Decomposition," in IEEE Transactions on Smart Grid, vol. 13, no. 1, pp. 564-575, Jan. 2022, doi: 10.1109/TSG.2021.3114585.</a:t>
            </a:r>
            <a:endParaRPr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63"/>
          <p:cNvPicPr preferRelativeResize="0"/>
          <p:nvPr/>
        </p:nvPicPr>
        <p:blipFill>
          <a:blip r:embed="rId3">
            <a:alphaModFix/>
          </a:blip>
          <a:stretch>
            <a:fillRect/>
          </a:stretch>
        </p:blipFill>
        <p:spPr>
          <a:xfrm>
            <a:off x="326750" y="158750"/>
            <a:ext cx="7233326"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4"/>
          <p:cNvSpPr txBox="1"/>
          <p:nvPr/>
        </p:nvSpPr>
        <p:spPr>
          <a:xfrm>
            <a:off x="225475" y="192600"/>
            <a:ext cx="8560800" cy="6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2800">
                <a:solidFill>
                  <a:schemeClr val="dk1"/>
                </a:solidFill>
                <a:latin typeface="Yeseva One"/>
                <a:ea typeface="Yeseva One"/>
                <a:cs typeface="Yeseva One"/>
                <a:sym typeface="Yeseva One"/>
              </a:rPr>
              <a:t>Progressive Partitioning Techniques</a:t>
            </a:r>
            <a:endParaRPr sz="2800">
              <a:solidFill>
                <a:schemeClr val="dk1"/>
              </a:solidFill>
              <a:latin typeface="Yeseva One"/>
              <a:ea typeface="Yeseva One"/>
              <a:cs typeface="Yeseva One"/>
              <a:sym typeface="Yeseva One"/>
            </a:endParaRPr>
          </a:p>
        </p:txBody>
      </p:sp>
      <p:sp>
        <p:nvSpPr>
          <p:cNvPr id="294" name="Google Shape;294;p64"/>
          <p:cNvSpPr txBox="1"/>
          <p:nvPr/>
        </p:nvSpPr>
        <p:spPr>
          <a:xfrm>
            <a:off x="511675" y="1190450"/>
            <a:ext cx="8179500" cy="7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300">
                <a:solidFill>
                  <a:schemeClr val="dk1"/>
                </a:solidFill>
                <a:latin typeface="Yeseva One"/>
                <a:ea typeface="Yeseva One"/>
                <a:cs typeface="Yeseva One"/>
                <a:sym typeface="Yeseva One"/>
              </a:rPr>
              <a:t>Why is Classic Partitioning failing?</a:t>
            </a:r>
            <a:endParaRPr sz="2300">
              <a:solidFill>
                <a:schemeClr val="dk1"/>
              </a:solidFill>
              <a:latin typeface="Yeseva One"/>
              <a:ea typeface="Yeseva One"/>
              <a:cs typeface="Yeseva One"/>
              <a:sym typeface="Yeseva One"/>
            </a:endParaRPr>
          </a:p>
        </p:txBody>
      </p:sp>
      <p:sp>
        <p:nvSpPr>
          <p:cNvPr id="295" name="Google Shape;295;p64"/>
          <p:cNvSpPr txBox="1"/>
          <p:nvPr/>
        </p:nvSpPr>
        <p:spPr>
          <a:xfrm>
            <a:off x="288925" y="4817400"/>
            <a:ext cx="86250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800">
                <a:solidFill>
                  <a:schemeClr val="dk1"/>
                </a:solidFill>
                <a:latin typeface="Calibri"/>
                <a:ea typeface="Calibri"/>
                <a:cs typeface="Calibri"/>
                <a:sym typeface="Calibri"/>
              </a:rPr>
              <a:t>R. Pourramezan, R. Hassani, H. Karimi, M. Paolone and J. Mahseredjian, "A Real-Time Synchrophasor Data Compression Method Using Singular Value Decomposition," in IEEE Transactions on Smart Grid, vol. 13, no. 1, pp. 564-575, Jan. 2022, doi: 10.1109/TSG.2021.3114585.</a:t>
            </a:r>
            <a:endParaRPr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296" name="Google Shape;296;p64"/>
          <p:cNvSpPr txBox="1"/>
          <p:nvPr/>
        </p:nvSpPr>
        <p:spPr>
          <a:xfrm>
            <a:off x="439375" y="2202450"/>
            <a:ext cx="8133000" cy="1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chemeClr val="dk1"/>
                </a:solidFill>
                <a:latin typeface="Yeseva One"/>
                <a:ea typeface="Yeseva One"/>
                <a:cs typeface="Yeseva One"/>
                <a:sym typeface="Yeseva One"/>
              </a:rPr>
              <a:t>Progressive Partitioning further divides the disturbance data into severe and less severe transients into different dimensionality.</a:t>
            </a:r>
            <a:endParaRPr sz="2400">
              <a:solidFill>
                <a:schemeClr val="dk1"/>
              </a:solidFill>
              <a:latin typeface="Yeseva One"/>
              <a:ea typeface="Yeseva One"/>
              <a:cs typeface="Yeseva One"/>
              <a:sym typeface="Yesev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5"/>
          <p:cNvSpPr txBox="1"/>
          <p:nvPr>
            <p:ph type="title"/>
          </p:nvPr>
        </p:nvSpPr>
        <p:spPr>
          <a:xfrm>
            <a:off x="340825" y="88963"/>
            <a:ext cx="7886700" cy="99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zh-CN" sz="3559"/>
              <a:t>Progressive Partitioning Method</a:t>
            </a:r>
            <a:endParaRPr sz="3559"/>
          </a:p>
        </p:txBody>
      </p:sp>
      <p:sp>
        <p:nvSpPr>
          <p:cNvPr id="303" name="Google Shape;303;p65"/>
          <p:cNvSpPr txBox="1"/>
          <p:nvPr>
            <p:ph idx="1" type="body"/>
          </p:nvPr>
        </p:nvSpPr>
        <p:spPr>
          <a:xfrm>
            <a:off x="628650" y="1370025"/>
            <a:ext cx="3996000" cy="2587200"/>
          </a:xfrm>
          <a:prstGeom prst="rect">
            <a:avLst/>
          </a:prstGeom>
        </p:spPr>
        <p:txBody>
          <a:bodyPr anchorCtr="0" anchor="t" bIns="45700" lIns="91425" spcFirstLastPara="1" rIns="91425" wrap="square" tIns="45700">
            <a:normAutofit fontScale="77500" lnSpcReduction="10000"/>
          </a:bodyPr>
          <a:lstStyle/>
          <a:p>
            <a:pPr indent="0" lvl="0" marL="0" rtl="0" algn="l">
              <a:lnSpc>
                <a:spcPct val="100000"/>
              </a:lnSpc>
              <a:spcBef>
                <a:spcPts val="0"/>
              </a:spcBef>
              <a:spcAft>
                <a:spcPts val="0"/>
              </a:spcAft>
              <a:buClr>
                <a:schemeClr val="dk1"/>
              </a:buClr>
              <a:buSzPct val="50000"/>
              <a:buFont typeface="Arial"/>
              <a:buNone/>
            </a:pPr>
            <a:r>
              <a:rPr lang="zh-CN" sz="2200">
                <a:latin typeface="Calibri"/>
                <a:ea typeface="Calibri"/>
                <a:cs typeface="Calibri"/>
                <a:sym typeface="Calibri"/>
              </a:rPr>
              <a:t>Track changes in estimated rank of the data in circular buffer</a:t>
            </a:r>
            <a:endParaRPr sz="2200">
              <a:latin typeface="Calibri"/>
              <a:ea typeface="Calibri"/>
              <a:cs typeface="Calibri"/>
              <a:sym typeface="Calibri"/>
            </a:endParaRPr>
          </a:p>
          <a:p>
            <a:pPr indent="0" lvl="0" marL="0" rtl="0" algn="l">
              <a:lnSpc>
                <a:spcPct val="100000"/>
              </a:lnSpc>
              <a:spcBef>
                <a:spcPts val="0"/>
              </a:spcBef>
              <a:spcAft>
                <a:spcPts val="0"/>
              </a:spcAft>
              <a:buClr>
                <a:schemeClr val="dk1"/>
              </a:buClr>
              <a:buSzPct val="50000"/>
              <a:buFont typeface="Arial"/>
              <a:buNone/>
            </a:pPr>
            <a:r>
              <a:t/>
            </a:r>
            <a:endParaRPr sz="2200">
              <a:latin typeface="Calibri"/>
              <a:ea typeface="Calibri"/>
              <a:cs typeface="Calibri"/>
              <a:sym typeface="Calibri"/>
            </a:endParaRPr>
          </a:p>
          <a:p>
            <a:pPr indent="0" lvl="0" marL="0" rtl="0" algn="l">
              <a:lnSpc>
                <a:spcPct val="100000"/>
              </a:lnSpc>
              <a:spcBef>
                <a:spcPts val="0"/>
              </a:spcBef>
              <a:spcAft>
                <a:spcPts val="0"/>
              </a:spcAft>
              <a:buClr>
                <a:schemeClr val="dk1"/>
              </a:buClr>
              <a:buSzPct val="50000"/>
              <a:buFont typeface="Arial"/>
              <a:buNone/>
            </a:pPr>
            <a:r>
              <a:rPr lang="zh-CN" sz="2200">
                <a:latin typeface="Calibri"/>
                <a:ea typeface="Calibri"/>
                <a:cs typeface="Calibri"/>
                <a:sym typeface="Calibri"/>
              </a:rPr>
              <a:t>Disturbance Encountered → Rank increases to maximum estimated value	</a:t>
            </a:r>
            <a:endParaRPr sz="2200">
              <a:latin typeface="Calibri"/>
              <a:ea typeface="Calibri"/>
              <a:cs typeface="Calibri"/>
              <a:sym typeface="Calibri"/>
            </a:endParaRPr>
          </a:p>
          <a:p>
            <a:pPr indent="0" lvl="0" marL="0" rtl="0" algn="just">
              <a:lnSpc>
                <a:spcPct val="100000"/>
              </a:lnSpc>
              <a:spcBef>
                <a:spcPts val="0"/>
              </a:spcBef>
              <a:spcAft>
                <a:spcPts val="0"/>
              </a:spcAft>
              <a:buClr>
                <a:schemeClr val="dk1"/>
              </a:buClr>
              <a:buSzPct val="50000"/>
              <a:buFont typeface="Arial"/>
              <a:buNone/>
            </a:pPr>
            <a:r>
              <a:t/>
            </a:r>
            <a:endParaRPr sz="2200">
              <a:latin typeface="Calibri"/>
              <a:ea typeface="Calibri"/>
              <a:cs typeface="Calibri"/>
              <a:sym typeface="Calibri"/>
            </a:endParaRPr>
          </a:p>
          <a:p>
            <a:pPr indent="0" lvl="0" marL="0" rtl="0" algn="just">
              <a:lnSpc>
                <a:spcPct val="100000"/>
              </a:lnSpc>
              <a:spcBef>
                <a:spcPts val="0"/>
              </a:spcBef>
              <a:spcAft>
                <a:spcPts val="0"/>
              </a:spcAft>
              <a:buClr>
                <a:schemeClr val="dk1"/>
              </a:buClr>
              <a:buSzPct val="50000"/>
              <a:buFont typeface="Arial"/>
              <a:buNone/>
            </a:pPr>
            <a:r>
              <a:rPr lang="zh-CN" sz="2200">
                <a:latin typeface="Calibri"/>
                <a:ea typeface="Calibri"/>
                <a:cs typeface="Calibri"/>
                <a:sym typeface="Calibri"/>
              </a:rPr>
              <a:t>Rank increases during severe disturbances and gradually decreases as the disturbances dampen down</a:t>
            </a:r>
            <a:endParaRPr sz="2200">
              <a:latin typeface="Calibri"/>
              <a:ea typeface="Calibri"/>
              <a:cs typeface="Calibri"/>
              <a:sym typeface="Calibri"/>
            </a:endParaRPr>
          </a:p>
          <a:p>
            <a:pPr indent="0" lvl="0" marL="0" rtl="0" algn="just">
              <a:lnSpc>
                <a:spcPct val="100000"/>
              </a:lnSpc>
              <a:spcBef>
                <a:spcPts val="0"/>
              </a:spcBef>
              <a:spcAft>
                <a:spcPts val="0"/>
              </a:spcAft>
              <a:buClr>
                <a:schemeClr val="dk1"/>
              </a:buClr>
              <a:buSzPct val="50000"/>
              <a:buFont typeface="Arial"/>
              <a:buNone/>
            </a:pPr>
            <a:r>
              <a:t/>
            </a:r>
            <a:endParaRPr sz="2200">
              <a:latin typeface="Calibri"/>
              <a:ea typeface="Calibri"/>
              <a:cs typeface="Calibri"/>
              <a:sym typeface="Calibri"/>
            </a:endParaRPr>
          </a:p>
        </p:txBody>
      </p:sp>
      <p:pic>
        <p:nvPicPr>
          <p:cNvPr id="304" name="Google Shape;304;p65"/>
          <p:cNvPicPr preferRelativeResize="0"/>
          <p:nvPr/>
        </p:nvPicPr>
        <p:blipFill>
          <a:blip r:embed="rId3">
            <a:alphaModFix/>
          </a:blip>
          <a:stretch>
            <a:fillRect/>
          </a:stretch>
        </p:blipFill>
        <p:spPr>
          <a:xfrm>
            <a:off x="4586925" y="1412025"/>
            <a:ext cx="4289901" cy="1607425"/>
          </a:xfrm>
          <a:prstGeom prst="rect">
            <a:avLst/>
          </a:prstGeom>
          <a:noFill/>
          <a:ln>
            <a:noFill/>
          </a:ln>
        </p:spPr>
      </p:pic>
      <p:sp>
        <p:nvSpPr>
          <p:cNvPr id="305" name="Google Shape;305;p65"/>
          <p:cNvSpPr txBox="1"/>
          <p:nvPr/>
        </p:nvSpPr>
        <p:spPr>
          <a:xfrm>
            <a:off x="493125" y="4746350"/>
            <a:ext cx="8077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800">
                <a:solidFill>
                  <a:schemeClr val="dk1"/>
                </a:solidFill>
                <a:latin typeface="Calibri"/>
                <a:ea typeface="Calibri"/>
                <a:cs typeface="Calibri"/>
                <a:sym typeface="Calibri"/>
              </a:rPr>
              <a:t>R. Pourramezan, R. Hassani, H. Karimi, M. Paolone and J. Mahseredjian, "A Real-Time Synchrophasor Data Compression Method Using Singular Value Decomposition," in IEEE Transactions on Smart Grid, vol. 13, no. 1, pp. 564-575, Jan. 2022, doi: 10.1109/TSG.2021.3114585.</a:t>
            </a:r>
            <a:endParaRPr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6"/>
          <p:cNvSpPr txBox="1"/>
          <p:nvPr>
            <p:ph type="title"/>
          </p:nvPr>
        </p:nvSpPr>
        <p:spPr>
          <a:xfrm>
            <a:off x="628650" y="140838"/>
            <a:ext cx="7886700" cy="99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zh-CN" sz="3359"/>
              <a:t>Progressive Partitioning Algorithm</a:t>
            </a:r>
            <a:endParaRPr sz="3359"/>
          </a:p>
        </p:txBody>
      </p:sp>
      <p:sp>
        <p:nvSpPr>
          <p:cNvPr id="312" name="Google Shape;312;p66"/>
          <p:cNvSpPr txBox="1"/>
          <p:nvPr>
            <p:ph idx="1" type="body"/>
          </p:nvPr>
        </p:nvSpPr>
        <p:spPr>
          <a:xfrm>
            <a:off x="363125" y="986200"/>
            <a:ext cx="8383800" cy="3645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zh-CN" sz="1800"/>
              <a:t>Input : </a:t>
            </a:r>
            <a:r>
              <a:rPr i="1" lang="zh-CN" sz="1800"/>
              <a:t>l, h, ф , n , ρ, α, Y</a:t>
            </a:r>
            <a:r>
              <a:rPr baseline="-25000" i="1" lang="zh-CN" sz="1800"/>
              <a:t>l-1</a:t>
            </a:r>
            <a:r>
              <a:rPr i="1" lang="zh-CN" sz="1800"/>
              <a:t> </a:t>
            </a:r>
            <a:endParaRPr i="1" sz="1800"/>
          </a:p>
          <a:p>
            <a:pPr indent="0" lvl="0" marL="0" rtl="0" algn="l">
              <a:spcBef>
                <a:spcPts val="1000"/>
              </a:spcBef>
              <a:spcAft>
                <a:spcPts val="0"/>
              </a:spcAft>
              <a:buNone/>
            </a:pPr>
            <a:r>
              <a:rPr lang="zh-CN" sz="1800"/>
              <a:t>Detection flag </a:t>
            </a:r>
            <a:r>
              <a:rPr i="1" lang="zh-CN" sz="1800"/>
              <a:t>ф takes the values based on the following conditions: </a:t>
            </a:r>
            <a:endParaRPr i="1" sz="1800"/>
          </a:p>
          <a:p>
            <a:pPr indent="-342900" lvl="0" marL="457200" rtl="0" algn="l">
              <a:spcBef>
                <a:spcPts val="1000"/>
              </a:spcBef>
              <a:spcAft>
                <a:spcPts val="0"/>
              </a:spcAft>
              <a:buSzPts val="1800"/>
              <a:buAutoNum type="arabicPeriod"/>
            </a:pPr>
            <a:r>
              <a:rPr i="1" lang="zh-CN" sz="1800"/>
              <a:t>Data of timestamp t is pushed into matrix Y</a:t>
            </a:r>
            <a:r>
              <a:rPr baseline="-25000" i="1" lang="zh-CN" sz="1800"/>
              <a:t>l</a:t>
            </a:r>
            <a:r>
              <a:rPr i="1" lang="zh-CN" sz="1800"/>
              <a:t>.</a:t>
            </a:r>
            <a:endParaRPr i="1" sz="1800"/>
          </a:p>
          <a:p>
            <a:pPr indent="-342900" lvl="0" marL="457200" rtl="0" algn="l">
              <a:spcBef>
                <a:spcPts val="0"/>
              </a:spcBef>
              <a:spcAft>
                <a:spcPts val="0"/>
              </a:spcAft>
              <a:buSzPts val="1800"/>
              <a:buAutoNum type="arabicPeriod"/>
            </a:pPr>
            <a:r>
              <a:rPr i="1" lang="zh-CN" sz="1800"/>
              <a:t>SVD calculates the estimated rank  ρ.Assuming initially ф = 0.</a:t>
            </a:r>
            <a:endParaRPr i="1" sz="1800"/>
          </a:p>
          <a:p>
            <a:pPr indent="0" lvl="0" marL="457200" rtl="0" algn="l">
              <a:spcBef>
                <a:spcPts val="1000"/>
              </a:spcBef>
              <a:spcAft>
                <a:spcPts val="0"/>
              </a:spcAft>
              <a:buNone/>
            </a:pPr>
            <a:r>
              <a:rPr i="1" lang="zh-CN" sz="1800"/>
              <a:t>while (ф == 0) :</a:t>
            </a:r>
            <a:endParaRPr i="1" sz="1800"/>
          </a:p>
          <a:p>
            <a:pPr indent="0" lvl="0" marL="457200" rtl="0" algn="l">
              <a:spcBef>
                <a:spcPts val="1000"/>
              </a:spcBef>
              <a:spcAft>
                <a:spcPts val="0"/>
              </a:spcAft>
              <a:buNone/>
            </a:pPr>
            <a:r>
              <a:rPr i="1" lang="zh-CN" sz="1800"/>
              <a:t>if(no change detected) </a:t>
            </a:r>
            <a:endParaRPr i="1" sz="1800"/>
          </a:p>
          <a:p>
            <a:pPr indent="0" lvl="0" marL="457200" rtl="0" algn="l">
              <a:spcBef>
                <a:spcPts val="1000"/>
              </a:spcBef>
              <a:spcAft>
                <a:spcPts val="0"/>
              </a:spcAft>
              <a:buNone/>
            </a:pPr>
            <a:r>
              <a:rPr i="1" lang="zh-CN" sz="1800"/>
              <a:t>	Y</a:t>
            </a:r>
            <a:r>
              <a:rPr baseline="-25000" i="1" lang="zh-CN" sz="1800"/>
              <a:t>h</a:t>
            </a:r>
            <a:r>
              <a:rPr i="1" lang="zh-CN" sz="1800"/>
              <a:t> marked normal partition and sent to SVD for compression;</a:t>
            </a:r>
            <a:endParaRPr i="1" sz="1800"/>
          </a:p>
          <a:p>
            <a:pPr indent="0" lvl="0" marL="457200" rtl="0" algn="l">
              <a:spcBef>
                <a:spcPts val="1000"/>
              </a:spcBef>
              <a:spcAft>
                <a:spcPts val="0"/>
              </a:spcAft>
              <a:buNone/>
            </a:pPr>
            <a:r>
              <a:rPr i="1" lang="zh-CN" sz="1800"/>
              <a:t>else if(change detected by increase in rank)</a:t>
            </a:r>
            <a:endParaRPr i="1" sz="1800"/>
          </a:p>
          <a:p>
            <a:pPr indent="0" lvl="0" marL="457200" rtl="0" algn="l">
              <a:spcBef>
                <a:spcPts val="1000"/>
              </a:spcBef>
              <a:spcAft>
                <a:spcPts val="0"/>
              </a:spcAft>
              <a:buNone/>
            </a:pPr>
            <a:r>
              <a:rPr i="1" lang="zh-CN" sz="1800"/>
              <a:t>	ф = 1;  </a:t>
            </a:r>
            <a:endParaRPr i="1" sz="1800"/>
          </a:p>
          <a:p>
            <a:pPr indent="0" lvl="0" marL="0" rtl="0" algn="l">
              <a:spcBef>
                <a:spcPts val="1000"/>
              </a:spcBef>
              <a:spcAft>
                <a:spcPts val="0"/>
              </a:spcAft>
              <a:buNone/>
            </a:pPr>
            <a:r>
              <a:t/>
            </a:r>
            <a:endParaRPr i="1" sz="1800"/>
          </a:p>
        </p:txBody>
      </p:sp>
      <p:sp>
        <p:nvSpPr>
          <p:cNvPr id="313" name="Google Shape;313;p66"/>
          <p:cNvSpPr txBox="1"/>
          <p:nvPr/>
        </p:nvSpPr>
        <p:spPr>
          <a:xfrm>
            <a:off x="169175" y="4783450"/>
            <a:ext cx="87717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800">
                <a:solidFill>
                  <a:schemeClr val="dk1"/>
                </a:solidFill>
                <a:latin typeface="Calibri"/>
                <a:ea typeface="Calibri"/>
                <a:cs typeface="Calibri"/>
                <a:sym typeface="Calibri"/>
              </a:rPr>
              <a:t>R. Pourramezan, R. Hassani, H. Karimi, M. Paolone and J. Mahseredjian, "A Real-Time Synchrophasor Data Compression Method Using Singular Value Decomposition," in IEEE Transactions on Smart Grid, vol. 13, no. 1, pp. 564-575, Jan. 2022, doi: 10.1109/TSG.2021.3114585.</a:t>
            </a:r>
            <a:endParaRPr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7"/>
          <p:cNvSpPr txBox="1"/>
          <p:nvPr>
            <p:ph type="title"/>
          </p:nvPr>
        </p:nvSpPr>
        <p:spPr>
          <a:xfrm>
            <a:off x="1783625" y="0"/>
            <a:ext cx="5923500" cy="62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zh-CN" sz="2460"/>
              <a:t>P</a:t>
            </a:r>
            <a:r>
              <a:rPr lang="zh-CN" sz="2460"/>
              <a:t>rogressive Partitioning Continued</a:t>
            </a:r>
            <a:endParaRPr sz="2460"/>
          </a:p>
        </p:txBody>
      </p:sp>
      <p:sp>
        <p:nvSpPr>
          <p:cNvPr id="320" name="Google Shape;320;p67"/>
          <p:cNvSpPr txBox="1"/>
          <p:nvPr>
            <p:ph idx="1" type="body"/>
          </p:nvPr>
        </p:nvSpPr>
        <p:spPr>
          <a:xfrm>
            <a:off x="333750" y="642638"/>
            <a:ext cx="8476500" cy="41475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i="1" lang="zh-CN" sz="2000"/>
              <a:t>while( </a:t>
            </a:r>
            <a:r>
              <a:rPr i="1" lang="zh-CN" sz="1800"/>
              <a:t>ф  == 1) : </a:t>
            </a:r>
            <a:endParaRPr i="1" sz="1800"/>
          </a:p>
          <a:p>
            <a:pPr indent="0" lvl="0" marL="0" rtl="0" algn="l">
              <a:spcBef>
                <a:spcPts val="1000"/>
              </a:spcBef>
              <a:spcAft>
                <a:spcPts val="0"/>
              </a:spcAft>
              <a:buNone/>
            </a:pPr>
            <a:r>
              <a:rPr i="1" lang="zh-CN" sz="1800"/>
              <a:t>	Estimate ρ and calculate ρ</a:t>
            </a:r>
            <a:r>
              <a:rPr baseline="-25000" i="1" lang="zh-CN" sz="1800"/>
              <a:t>max </a:t>
            </a:r>
            <a:r>
              <a:rPr i="1" lang="zh-CN" sz="1800"/>
              <a:t>and ρ</a:t>
            </a:r>
            <a:r>
              <a:rPr baseline="-25000" i="1" lang="zh-CN" sz="1800"/>
              <a:t>avg</a:t>
            </a:r>
            <a:r>
              <a:rPr i="1" lang="zh-CN" sz="1800"/>
              <a:t> </a:t>
            </a:r>
            <a:endParaRPr i="1" sz="1800"/>
          </a:p>
          <a:p>
            <a:pPr indent="0" lvl="0" marL="0" rtl="0" algn="l">
              <a:spcBef>
                <a:spcPts val="1000"/>
              </a:spcBef>
              <a:spcAft>
                <a:spcPts val="0"/>
              </a:spcAft>
              <a:buNone/>
            </a:pPr>
            <a:r>
              <a:rPr i="1" lang="zh-CN" sz="1800"/>
              <a:t>	Keep  last l/2 data points and pass the rest as normal condition.</a:t>
            </a:r>
            <a:endParaRPr i="1" sz="1800"/>
          </a:p>
          <a:p>
            <a:pPr indent="0" lvl="0" marL="0" rtl="0" algn="l">
              <a:spcBef>
                <a:spcPts val="1000"/>
              </a:spcBef>
              <a:spcAft>
                <a:spcPts val="0"/>
              </a:spcAft>
              <a:buNone/>
            </a:pPr>
            <a:r>
              <a:rPr i="1" lang="zh-CN" sz="1800"/>
              <a:t>	n = n + 1;</a:t>
            </a:r>
            <a:endParaRPr baseline="-25000" i="1" sz="1800"/>
          </a:p>
          <a:p>
            <a:pPr indent="457200" lvl="0" marL="0" rtl="0" algn="l">
              <a:spcBef>
                <a:spcPts val="1000"/>
              </a:spcBef>
              <a:spcAft>
                <a:spcPts val="0"/>
              </a:spcAft>
              <a:buNone/>
            </a:pPr>
            <a:r>
              <a:rPr i="1" lang="zh-CN" sz="1800"/>
              <a:t>if(ρ</a:t>
            </a:r>
            <a:r>
              <a:rPr baseline="-25000" i="1" lang="zh-CN" sz="1800"/>
              <a:t>avg</a:t>
            </a:r>
            <a:r>
              <a:rPr i="1" lang="zh-CN" sz="1800"/>
              <a:t> &lt; αρ</a:t>
            </a:r>
            <a:r>
              <a:rPr baseline="-25000" i="1" lang="zh-CN" sz="1800"/>
              <a:t>max</a:t>
            </a:r>
            <a:r>
              <a:rPr i="1" lang="zh-CN" sz="1800"/>
              <a:t>) : </a:t>
            </a:r>
            <a:endParaRPr i="1" sz="1800"/>
          </a:p>
          <a:p>
            <a:pPr indent="457200" lvl="0" marL="457200" rtl="0" algn="l">
              <a:spcBef>
                <a:spcPts val="1000"/>
              </a:spcBef>
              <a:spcAft>
                <a:spcPts val="0"/>
              </a:spcAft>
              <a:buNone/>
            </a:pPr>
            <a:r>
              <a:rPr i="1" lang="zh-CN" sz="1800"/>
              <a:t>ф = 2 ;   //transitions damped</a:t>
            </a:r>
            <a:endParaRPr i="1" sz="1800"/>
          </a:p>
          <a:p>
            <a:pPr indent="457200" lvl="0" marL="457200" rtl="0" algn="l">
              <a:spcBef>
                <a:spcPts val="1000"/>
              </a:spcBef>
              <a:spcAft>
                <a:spcPts val="0"/>
              </a:spcAft>
              <a:buNone/>
            </a:pPr>
            <a:r>
              <a:rPr i="1" lang="zh-CN" sz="1800"/>
              <a:t>send partition(ф =1) to SVD algorithm</a:t>
            </a:r>
            <a:endParaRPr i="1" sz="1800"/>
          </a:p>
          <a:p>
            <a:pPr indent="457200" lvl="0" marL="457200" rtl="0" algn="l">
              <a:spcBef>
                <a:spcPts val="1000"/>
              </a:spcBef>
              <a:spcAft>
                <a:spcPts val="0"/>
              </a:spcAft>
              <a:buNone/>
            </a:pPr>
            <a:r>
              <a:rPr i="1" lang="zh-CN" sz="1800"/>
              <a:t>start new buffer</a:t>
            </a:r>
            <a:endParaRPr i="1" sz="1800"/>
          </a:p>
          <a:p>
            <a:pPr indent="0" lvl="0" marL="0" rtl="0" algn="l">
              <a:spcBef>
                <a:spcPts val="1000"/>
              </a:spcBef>
              <a:spcAft>
                <a:spcPts val="0"/>
              </a:spcAft>
              <a:buNone/>
            </a:pPr>
            <a:r>
              <a:rPr i="1" lang="zh-CN" sz="1800"/>
              <a:t>	if(n &gt;= l) : </a:t>
            </a:r>
            <a:endParaRPr i="1" sz="1800"/>
          </a:p>
          <a:p>
            <a:pPr indent="457200" lvl="0" marL="457200" rtl="0" algn="l">
              <a:spcBef>
                <a:spcPts val="1000"/>
              </a:spcBef>
              <a:spcAft>
                <a:spcPts val="0"/>
              </a:spcAft>
              <a:buNone/>
            </a:pPr>
            <a:r>
              <a:rPr i="1" lang="zh-CN" sz="1800"/>
              <a:t>send the partition (ф =1) to SVD algorithm and restart</a:t>
            </a:r>
            <a:endParaRPr i="1" sz="1800"/>
          </a:p>
          <a:p>
            <a:pPr indent="0" lvl="0" marL="0" rtl="0" algn="l">
              <a:spcBef>
                <a:spcPts val="1000"/>
              </a:spcBef>
              <a:spcAft>
                <a:spcPts val="0"/>
              </a:spcAft>
              <a:buNone/>
            </a:pPr>
            <a:r>
              <a:rPr i="1" lang="zh-CN" sz="1800"/>
              <a:t>		ф =0 , n = 0</a:t>
            </a:r>
            <a:endParaRPr i="1" sz="1800"/>
          </a:p>
          <a:p>
            <a:pPr indent="0" lvl="0" marL="0" rtl="0" algn="l">
              <a:spcBef>
                <a:spcPts val="1000"/>
              </a:spcBef>
              <a:spcAft>
                <a:spcPts val="0"/>
              </a:spcAft>
              <a:buNone/>
            </a:pPr>
            <a:r>
              <a:rPr i="1" lang="zh-CN" sz="1800"/>
              <a:t>	</a:t>
            </a:r>
            <a:endParaRPr i="1" sz="1800"/>
          </a:p>
        </p:txBody>
      </p:sp>
      <p:sp>
        <p:nvSpPr>
          <p:cNvPr id="321" name="Google Shape;321;p67"/>
          <p:cNvSpPr txBox="1"/>
          <p:nvPr/>
        </p:nvSpPr>
        <p:spPr>
          <a:xfrm>
            <a:off x="333750" y="4790075"/>
            <a:ext cx="84765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800">
                <a:solidFill>
                  <a:schemeClr val="dk1"/>
                </a:solidFill>
                <a:latin typeface="Calibri"/>
                <a:ea typeface="Calibri"/>
                <a:cs typeface="Calibri"/>
                <a:sym typeface="Calibri"/>
              </a:rPr>
              <a:t>R. Pourramezan, R. Hassani, H. Karimi, M. Paolone and J. Mahseredjian, "A Real-Time Synchrophasor Data Compression Method Using Singular Value Decomposition," in IEEE Transactions on Smart Grid, vol. 13, no. 1, pp. 564-575, Jan. 2022, doi: 10.1109/TSG.2021.3114585.</a:t>
            </a:r>
            <a:endParaRPr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8"/>
          <p:cNvSpPr txBox="1"/>
          <p:nvPr>
            <p:ph type="title"/>
          </p:nvPr>
        </p:nvSpPr>
        <p:spPr>
          <a:xfrm>
            <a:off x="446675" y="163225"/>
            <a:ext cx="8077500" cy="591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zh-CN" sz="3500"/>
              <a:t>Remarks and Summary </a:t>
            </a:r>
            <a:endParaRPr sz="3500"/>
          </a:p>
        </p:txBody>
      </p:sp>
      <p:sp>
        <p:nvSpPr>
          <p:cNvPr id="328" name="Google Shape;328;p68"/>
          <p:cNvSpPr txBox="1"/>
          <p:nvPr>
            <p:ph idx="1" type="body"/>
          </p:nvPr>
        </p:nvSpPr>
        <p:spPr>
          <a:xfrm>
            <a:off x="307425" y="893350"/>
            <a:ext cx="7993800" cy="3772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zh-CN" sz="1700"/>
              <a:t>Computational Efficiency Tradeoff :</a:t>
            </a:r>
            <a:endParaRPr sz="1700"/>
          </a:p>
          <a:p>
            <a:pPr indent="0" lvl="0" marL="0" rtl="0" algn="l">
              <a:spcBef>
                <a:spcPts val="1000"/>
              </a:spcBef>
              <a:spcAft>
                <a:spcPts val="0"/>
              </a:spcAft>
              <a:buNone/>
            </a:pPr>
            <a:r>
              <a:rPr i="1" lang="zh-CN" sz="1700"/>
              <a:t>Parameter</a:t>
            </a:r>
            <a:r>
              <a:rPr i="1" lang="zh-CN" sz="1700"/>
              <a:t> l </a:t>
            </a:r>
            <a:r>
              <a:rPr i="1" lang="zh-CN" sz="1700"/>
              <a:t>should</a:t>
            </a:r>
            <a:r>
              <a:rPr i="1" lang="zh-CN" sz="1700"/>
              <a:t> be small enough to reflect the rank change and large enough to detect temporal changes.</a:t>
            </a:r>
            <a:endParaRPr i="1" sz="1700"/>
          </a:p>
          <a:p>
            <a:pPr indent="0" lvl="0" marL="0" rtl="0" algn="l">
              <a:spcBef>
                <a:spcPts val="1000"/>
              </a:spcBef>
              <a:spcAft>
                <a:spcPts val="0"/>
              </a:spcAft>
              <a:buNone/>
            </a:pPr>
            <a:r>
              <a:t/>
            </a:r>
            <a:endParaRPr i="1" sz="1700"/>
          </a:p>
          <a:p>
            <a:pPr indent="0" lvl="0" marL="0" rtl="0" algn="l">
              <a:spcBef>
                <a:spcPts val="1000"/>
              </a:spcBef>
              <a:spcAft>
                <a:spcPts val="0"/>
              </a:spcAft>
              <a:buNone/>
            </a:pPr>
            <a:r>
              <a:rPr i="1" lang="zh-CN" sz="1700"/>
              <a:t>Selection of </a:t>
            </a:r>
            <a:r>
              <a:rPr i="1" lang="zh-CN" sz="1800"/>
              <a:t>α : </a:t>
            </a:r>
            <a:endParaRPr i="1" sz="1800"/>
          </a:p>
          <a:p>
            <a:pPr indent="0" lvl="0" marL="0" rtl="0" algn="l">
              <a:spcBef>
                <a:spcPts val="1000"/>
              </a:spcBef>
              <a:spcAft>
                <a:spcPts val="0"/>
              </a:spcAft>
              <a:buNone/>
            </a:pPr>
            <a:r>
              <a:rPr i="1" lang="zh-CN" sz="1800"/>
              <a:t>The value of α lies between 0 and 1.</a:t>
            </a:r>
            <a:endParaRPr i="1" sz="1800"/>
          </a:p>
          <a:p>
            <a:pPr indent="0" lvl="0" marL="0" rtl="0" algn="l">
              <a:spcBef>
                <a:spcPts val="1000"/>
              </a:spcBef>
              <a:spcAft>
                <a:spcPts val="0"/>
              </a:spcAft>
              <a:buNone/>
            </a:pPr>
            <a:r>
              <a:rPr i="1" lang="zh-CN" sz="1800"/>
              <a:t>It is used to set the upper bound of </a:t>
            </a:r>
            <a:r>
              <a:rPr i="1" lang="zh-CN" sz="1800"/>
              <a:t>ρ</a:t>
            </a:r>
            <a:r>
              <a:rPr baseline="-25000" i="1" lang="zh-CN" sz="1800"/>
              <a:t>avg. </a:t>
            </a:r>
            <a:endParaRPr baseline="-25000" i="1" sz="1800"/>
          </a:p>
          <a:p>
            <a:pPr indent="0" lvl="0" marL="0" rtl="0" algn="l">
              <a:spcBef>
                <a:spcPts val="1000"/>
              </a:spcBef>
              <a:spcAft>
                <a:spcPts val="0"/>
              </a:spcAft>
              <a:buNone/>
            </a:pPr>
            <a:r>
              <a:rPr i="1" lang="zh-CN" sz="1800"/>
              <a:t>Smaller values will result in larger partitions as the estimated rank will be greater than this bound for longer time.</a:t>
            </a:r>
            <a:endParaRPr i="1" sz="1800"/>
          </a:p>
          <a:p>
            <a:pPr indent="0" lvl="0" marL="0" rtl="0" algn="l">
              <a:spcBef>
                <a:spcPts val="1000"/>
              </a:spcBef>
              <a:spcAft>
                <a:spcPts val="0"/>
              </a:spcAft>
              <a:buNone/>
            </a:pPr>
            <a:r>
              <a:rPr lang="zh-CN" sz="1700"/>
              <a:t> </a:t>
            </a:r>
            <a:endParaRPr sz="1700"/>
          </a:p>
          <a:p>
            <a:pPr indent="0" lvl="0" marL="0" rtl="0" algn="l">
              <a:spcBef>
                <a:spcPts val="1000"/>
              </a:spcBef>
              <a:spcAft>
                <a:spcPts val="0"/>
              </a:spcAft>
              <a:buNone/>
            </a:pPr>
            <a:r>
              <a:t/>
            </a:r>
            <a:endParaRPr sz="1700"/>
          </a:p>
        </p:txBody>
      </p:sp>
      <p:sp>
        <p:nvSpPr>
          <p:cNvPr id="329" name="Google Shape;329;p68"/>
          <p:cNvSpPr txBox="1"/>
          <p:nvPr/>
        </p:nvSpPr>
        <p:spPr>
          <a:xfrm>
            <a:off x="339825" y="4771375"/>
            <a:ext cx="85509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solidFill>
                  <a:schemeClr val="dk1"/>
                </a:solidFill>
                <a:latin typeface="Calibri"/>
                <a:ea typeface="Calibri"/>
                <a:cs typeface="Calibri"/>
                <a:sym typeface="Calibri"/>
              </a:rPr>
              <a:t>R. Pourramezan, R. Hassani, H. Karimi, M. Paolone and J. Mahseredjian, "A Real-Time Synchrophasor Data Compression Method Using Singular Value Decomposition," in IEEE Transactions on Smart Grid, vol. 13, no. 1, pp. 564-575, Jan. 2022, doi: 10.1109/TSG.2021.3114585.</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1"/>
          <p:cNvSpPr/>
          <p:nvPr/>
        </p:nvSpPr>
        <p:spPr>
          <a:xfrm>
            <a:off x="0" y="0"/>
            <a:ext cx="9154756" cy="5159144"/>
          </a:xfrm>
          <a:custGeom>
            <a:rect b="b" l="l" r="r" t="t"/>
            <a:pathLst>
              <a:path extrusionOk="0" h="5143500" w="9154756">
                <a:moveTo>
                  <a:pt x="10756" y="0"/>
                </a:moveTo>
                <a:lnTo>
                  <a:pt x="9154756" y="0"/>
                </a:lnTo>
                <a:lnTo>
                  <a:pt x="9154756" y="5143500"/>
                </a:lnTo>
                <a:lnTo>
                  <a:pt x="0" y="4325919"/>
                </a:lnTo>
                <a:cubicBezTo>
                  <a:pt x="3586" y="3210261"/>
                  <a:pt x="7170" y="1115658"/>
                  <a:pt x="10756"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51"/>
          <p:cNvSpPr/>
          <p:nvPr/>
        </p:nvSpPr>
        <p:spPr>
          <a:xfrm>
            <a:off x="2406308" y="170096"/>
            <a:ext cx="4569846" cy="4569844"/>
          </a:xfrm>
          <a:prstGeom prst="ellipse">
            <a:avLst/>
          </a:prstGeom>
          <a:solidFill>
            <a:schemeClr val="lt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zh-CN" sz="1800">
                <a:solidFill>
                  <a:schemeClr val="lt1"/>
                </a:solidFill>
                <a:latin typeface="Calibri"/>
                <a:ea typeface="Calibri"/>
                <a:cs typeface="Calibri"/>
                <a:sym typeface="Calibri"/>
              </a:rPr>
              <a:t>We can have 3 ppts per lecture. Roughly 12 minutes per group.</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zh-CN" sz="1800">
                <a:solidFill>
                  <a:schemeClr val="lt1"/>
                </a:solidFill>
                <a:latin typeface="Calibri"/>
                <a:ea typeface="Calibri"/>
                <a:cs typeface="Calibri"/>
                <a:sym typeface="Calibri"/>
              </a:rPr>
              <a:t>Expected content -</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zh-CN" sz="1800">
                <a:solidFill>
                  <a:schemeClr val="lt1"/>
                </a:solidFill>
                <a:latin typeface="Calibri"/>
                <a:ea typeface="Calibri"/>
                <a:cs typeface="Calibri"/>
                <a:sym typeface="Calibri"/>
              </a:rPr>
              <a:t>1. Objective/ Problem statement</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zh-CN" sz="1800">
                <a:solidFill>
                  <a:schemeClr val="lt1"/>
                </a:solidFill>
                <a:latin typeface="Calibri"/>
                <a:ea typeface="Calibri"/>
                <a:cs typeface="Calibri"/>
                <a:sym typeface="Calibri"/>
              </a:rPr>
              <a:t>2. Literature survey done &gt; a few techniques to achieve the set target</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zh-CN" sz="1800">
                <a:solidFill>
                  <a:schemeClr val="lt1"/>
                </a:solidFill>
                <a:latin typeface="Calibri"/>
                <a:ea typeface="Calibri"/>
                <a:cs typeface="Calibri"/>
                <a:sym typeface="Calibri"/>
              </a:rPr>
              <a:t>3. Base paper chosen &gt; its core idea in brief </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zh-CN" sz="1800">
                <a:solidFill>
                  <a:schemeClr val="lt1"/>
                </a:solidFill>
                <a:latin typeface="Calibri"/>
                <a:ea typeface="Calibri"/>
                <a:cs typeface="Calibri"/>
                <a:sym typeface="Calibri"/>
              </a:rPr>
              <a:t>4. Key results presented in the paper | Test system/data set/hardware they used </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zh-CN" sz="1800">
                <a:solidFill>
                  <a:schemeClr val="lt1"/>
                </a:solidFill>
                <a:latin typeface="Calibri"/>
                <a:ea typeface="Calibri"/>
                <a:cs typeface="Calibri"/>
                <a:sym typeface="Calibri"/>
              </a:rPr>
              <a:t>5. Expected deliverables</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zh-CN" sz="1800">
                <a:solidFill>
                  <a:schemeClr val="lt1"/>
                </a:solidFill>
                <a:latin typeface="Calibri"/>
                <a:ea typeface="Calibri"/>
                <a:cs typeface="Calibri"/>
                <a:sym typeface="Calibri"/>
              </a:rPr>
              <a:t>6. Tentative timeline for your TP</a:t>
            </a:r>
            <a:endParaRPr sz="1800">
              <a:solidFill>
                <a:schemeClr val="lt1"/>
              </a:solidFill>
              <a:latin typeface="Calibri"/>
              <a:ea typeface="Calibri"/>
              <a:cs typeface="Calibri"/>
              <a:sym typeface="Calibri"/>
            </a:endParaRPr>
          </a:p>
        </p:txBody>
      </p:sp>
      <p:sp>
        <p:nvSpPr>
          <p:cNvPr id="144" name="Google Shape;144;p51"/>
          <p:cNvSpPr txBox="1"/>
          <p:nvPr/>
        </p:nvSpPr>
        <p:spPr>
          <a:xfrm>
            <a:off x="2406015" y="2060575"/>
            <a:ext cx="240157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zh-CN" sz="1800" u="none" cap="none" strike="noStrike">
                <a:solidFill>
                  <a:schemeClr val="accent1"/>
                </a:solidFill>
                <a:latin typeface="Yeseva One"/>
                <a:ea typeface="Yeseva One"/>
                <a:cs typeface="Yeseva One"/>
                <a:sym typeface="Yeseva One"/>
              </a:rPr>
              <a:t>CONTENTS</a:t>
            </a:r>
            <a:endParaRPr b="1" sz="1800">
              <a:solidFill>
                <a:schemeClr val="accent1"/>
              </a:solidFill>
              <a:latin typeface="Yeseva One"/>
              <a:ea typeface="Yeseva One"/>
              <a:cs typeface="Yeseva One"/>
              <a:sym typeface="Yeseva One"/>
            </a:endParaRPr>
          </a:p>
        </p:txBody>
      </p:sp>
      <p:grpSp>
        <p:nvGrpSpPr>
          <p:cNvPr id="145" name="Google Shape;145;p51"/>
          <p:cNvGrpSpPr/>
          <p:nvPr/>
        </p:nvGrpSpPr>
        <p:grpSpPr>
          <a:xfrm>
            <a:off x="3965201" y="648164"/>
            <a:ext cx="2497987" cy="538708"/>
            <a:chOff x="3527609" y="1954206"/>
            <a:chExt cx="2497987" cy="538708"/>
          </a:xfrm>
        </p:grpSpPr>
        <p:sp>
          <p:nvSpPr>
            <p:cNvPr id="146" name="Google Shape;146;p51"/>
            <p:cNvSpPr/>
            <p:nvPr/>
          </p:nvSpPr>
          <p:spPr>
            <a:xfrm>
              <a:off x="3995937" y="1954206"/>
              <a:ext cx="1542534" cy="385318"/>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47" name="Google Shape;147;p51"/>
            <p:cNvSpPr/>
            <p:nvPr/>
          </p:nvSpPr>
          <p:spPr>
            <a:xfrm>
              <a:off x="4036826" y="2002060"/>
              <a:ext cx="1988770" cy="490854"/>
            </a:xfrm>
            <a:prstGeom prst="rect">
              <a:avLst/>
            </a:prstGeom>
            <a:noFill/>
            <a:ln>
              <a:noFill/>
            </a:ln>
          </p:spPr>
          <p:txBody>
            <a:bodyPr anchorCtr="0" anchor="t" bIns="60975" lIns="121950" spcFirstLastPara="1" rIns="121950" wrap="square" tIns="60975">
              <a:noAutofit/>
            </a:bodyPr>
            <a:lstStyle/>
            <a:p>
              <a:pPr indent="0" lvl="0" marL="0" marR="0" rtl="0" algn="l">
                <a:spcBef>
                  <a:spcPts val="0"/>
                </a:spcBef>
                <a:spcAft>
                  <a:spcPts val="0"/>
                </a:spcAft>
                <a:buNone/>
              </a:pPr>
              <a:r>
                <a:rPr lang="zh-CN" sz="1200">
                  <a:solidFill>
                    <a:srgbClr val="3F3F3F"/>
                  </a:solidFill>
                  <a:latin typeface="Yeseva One"/>
                  <a:ea typeface="Yeseva One"/>
                  <a:cs typeface="Yeseva One"/>
                  <a:sym typeface="Yeseva One"/>
                </a:rPr>
                <a:t>Objective</a:t>
              </a:r>
              <a:br>
                <a:rPr lang="zh-CN" sz="1200">
                  <a:solidFill>
                    <a:srgbClr val="3F3F3F"/>
                  </a:solidFill>
                  <a:latin typeface="Yeseva One"/>
                  <a:ea typeface="Yeseva One"/>
                  <a:cs typeface="Yeseva One"/>
                  <a:sym typeface="Yeseva One"/>
                </a:rPr>
              </a:br>
              <a:endParaRPr sz="1200">
                <a:solidFill>
                  <a:srgbClr val="3F3F3F"/>
                </a:solidFill>
                <a:latin typeface="Yeseva One"/>
                <a:ea typeface="Yeseva One"/>
                <a:cs typeface="Yeseva One"/>
                <a:sym typeface="Yeseva One"/>
              </a:endParaRPr>
            </a:p>
          </p:txBody>
        </p:sp>
        <p:sp>
          <p:nvSpPr>
            <p:cNvPr id="148" name="Google Shape;148;p51"/>
            <p:cNvSpPr/>
            <p:nvPr/>
          </p:nvSpPr>
          <p:spPr>
            <a:xfrm>
              <a:off x="3542139" y="1954206"/>
              <a:ext cx="385318" cy="385318"/>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49" name="Google Shape;149;p51"/>
            <p:cNvSpPr txBox="1"/>
            <p:nvPr/>
          </p:nvSpPr>
          <p:spPr>
            <a:xfrm>
              <a:off x="3527609" y="1954206"/>
              <a:ext cx="501137" cy="338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600">
                  <a:solidFill>
                    <a:schemeClr val="lt1"/>
                  </a:solidFill>
                  <a:latin typeface="Yeseva One"/>
                  <a:ea typeface="Yeseva One"/>
                  <a:cs typeface="Yeseva One"/>
                  <a:sym typeface="Yeseva One"/>
                </a:rPr>
                <a:t>01</a:t>
              </a:r>
              <a:endParaRPr sz="1600">
                <a:solidFill>
                  <a:schemeClr val="lt1"/>
                </a:solidFill>
                <a:latin typeface="Yeseva One"/>
                <a:ea typeface="Yeseva One"/>
                <a:cs typeface="Yeseva One"/>
                <a:sym typeface="Yeseva One"/>
              </a:endParaRPr>
            </a:p>
          </p:txBody>
        </p:sp>
      </p:grpSp>
      <p:grpSp>
        <p:nvGrpSpPr>
          <p:cNvPr id="150" name="Google Shape;150;p51"/>
          <p:cNvGrpSpPr/>
          <p:nvPr/>
        </p:nvGrpSpPr>
        <p:grpSpPr>
          <a:xfrm>
            <a:off x="3965201" y="1342236"/>
            <a:ext cx="2497987" cy="385318"/>
            <a:chOff x="3527609" y="1954206"/>
            <a:chExt cx="2497987" cy="385318"/>
          </a:xfrm>
        </p:grpSpPr>
        <p:sp>
          <p:nvSpPr>
            <p:cNvPr id="151" name="Google Shape;151;p51"/>
            <p:cNvSpPr/>
            <p:nvPr/>
          </p:nvSpPr>
          <p:spPr>
            <a:xfrm>
              <a:off x="3995937" y="1954206"/>
              <a:ext cx="1542534" cy="385318"/>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52" name="Google Shape;152;p51"/>
            <p:cNvSpPr/>
            <p:nvPr/>
          </p:nvSpPr>
          <p:spPr>
            <a:xfrm>
              <a:off x="4036826" y="1966308"/>
              <a:ext cx="1988770" cy="306069"/>
            </a:xfrm>
            <a:prstGeom prst="rect">
              <a:avLst/>
            </a:prstGeom>
            <a:noFill/>
            <a:ln>
              <a:noFill/>
            </a:ln>
          </p:spPr>
          <p:txBody>
            <a:bodyPr anchorCtr="0" anchor="t" bIns="60975" lIns="121950" spcFirstLastPara="1" rIns="121950" wrap="square" tIns="60975">
              <a:noAutofit/>
            </a:bodyPr>
            <a:lstStyle/>
            <a:p>
              <a:pPr indent="0" lvl="0" marL="0" marR="0" rtl="0" algn="l">
                <a:spcBef>
                  <a:spcPts val="0"/>
                </a:spcBef>
                <a:spcAft>
                  <a:spcPts val="0"/>
                </a:spcAft>
                <a:buNone/>
              </a:pPr>
              <a:r>
                <a:rPr lang="zh-CN" sz="1200">
                  <a:solidFill>
                    <a:srgbClr val="3F3F3F"/>
                  </a:solidFill>
                  <a:latin typeface="Yeseva One"/>
                  <a:ea typeface="Yeseva One"/>
                  <a:cs typeface="Yeseva One"/>
                  <a:sym typeface="Yeseva One"/>
                </a:rPr>
                <a:t>Survey</a:t>
              </a:r>
              <a:endParaRPr sz="1200">
                <a:solidFill>
                  <a:srgbClr val="3F3F3F"/>
                </a:solidFill>
                <a:latin typeface="Yeseva One"/>
                <a:ea typeface="Yeseva One"/>
                <a:cs typeface="Yeseva One"/>
                <a:sym typeface="Yeseva One"/>
              </a:endParaRPr>
            </a:p>
          </p:txBody>
        </p:sp>
        <p:sp>
          <p:nvSpPr>
            <p:cNvPr id="153" name="Google Shape;153;p51"/>
            <p:cNvSpPr/>
            <p:nvPr/>
          </p:nvSpPr>
          <p:spPr>
            <a:xfrm>
              <a:off x="3542139" y="1954206"/>
              <a:ext cx="385318" cy="385318"/>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54" name="Google Shape;154;p51"/>
            <p:cNvSpPr txBox="1"/>
            <p:nvPr/>
          </p:nvSpPr>
          <p:spPr>
            <a:xfrm>
              <a:off x="3527609" y="1954206"/>
              <a:ext cx="501137" cy="338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600">
                  <a:solidFill>
                    <a:schemeClr val="lt1"/>
                  </a:solidFill>
                  <a:latin typeface="Yeseva One"/>
                  <a:ea typeface="Yeseva One"/>
                  <a:cs typeface="Yeseva One"/>
                  <a:sym typeface="Yeseva One"/>
                </a:rPr>
                <a:t>02</a:t>
              </a:r>
              <a:endParaRPr sz="1600">
                <a:solidFill>
                  <a:schemeClr val="lt1"/>
                </a:solidFill>
                <a:latin typeface="Yeseva One"/>
                <a:ea typeface="Yeseva One"/>
                <a:cs typeface="Yeseva One"/>
                <a:sym typeface="Yeseva One"/>
              </a:endParaRPr>
            </a:p>
          </p:txBody>
        </p:sp>
      </p:grpSp>
      <p:grpSp>
        <p:nvGrpSpPr>
          <p:cNvPr id="155" name="Google Shape;155;p51"/>
          <p:cNvGrpSpPr/>
          <p:nvPr/>
        </p:nvGrpSpPr>
        <p:grpSpPr>
          <a:xfrm>
            <a:off x="3965201" y="2052061"/>
            <a:ext cx="2497987" cy="385318"/>
            <a:chOff x="3527609" y="1954206"/>
            <a:chExt cx="2497987" cy="385318"/>
          </a:xfrm>
        </p:grpSpPr>
        <p:sp>
          <p:nvSpPr>
            <p:cNvPr id="156" name="Google Shape;156;p51"/>
            <p:cNvSpPr/>
            <p:nvPr/>
          </p:nvSpPr>
          <p:spPr>
            <a:xfrm>
              <a:off x="3995937" y="1954206"/>
              <a:ext cx="1542534" cy="385318"/>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57" name="Google Shape;157;p51"/>
            <p:cNvSpPr/>
            <p:nvPr/>
          </p:nvSpPr>
          <p:spPr>
            <a:xfrm>
              <a:off x="4036826" y="1966308"/>
              <a:ext cx="1988770" cy="306069"/>
            </a:xfrm>
            <a:prstGeom prst="rect">
              <a:avLst/>
            </a:prstGeom>
            <a:noFill/>
            <a:ln>
              <a:noFill/>
            </a:ln>
          </p:spPr>
          <p:txBody>
            <a:bodyPr anchorCtr="0" anchor="t" bIns="60975" lIns="121950" spcFirstLastPara="1" rIns="121950" wrap="square" tIns="60975">
              <a:noAutofit/>
            </a:bodyPr>
            <a:lstStyle/>
            <a:p>
              <a:pPr indent="0" lvl="0" marL="0" marR="0" rtl="0" algn="l">
                <a:spcBef>
                  <a:spcPts val="0"/>
                </a:spcBef>
                <a:spcAft>
                  <a:spcPts val="0"/>
                </a:spcAft>
                <a:buNone/>
              </a:pPr>
              <a:r>
                <a:rPr lang="zh-CN" sz="1200">
                  <a:solidFill>
                    <a:srgbClr val="3F3F3F"/>
                  </a:solidFill>
                  <a:latin typeface="Yeseva One"/>
                  <a:ea typeface="Yeseva One"/>
                  <a:cs typeface="Yeseva One"/>
                  <a:sym typeface="Yeseva One"/>
                </a:rPr>
                <a:t>Base Paper</a:t>
              </a:r>
              <a:endParaRPr sz="1200">
                <a:solidFill>
                  <a:srgbClr val="3F3F3F"/>
                </a:solidFill>
                <a:latin typeface="Yeseva One"/>
                <a:ea typeface="Yeseva One"/>
                <a:cs typeface="Yeseva One"/>
                <a:sym typeface="Yeseva One"/>
              </a:endParaRPr>
            </a:p>
          </p:txBody>
        </p:sp>
        <p:sp>
          <p:nvSpPr>
            <p:cNvPr id="158" name="Google Shape;158;p51"/>
            <p:cNvSpPr/>
            <p:nvPr/>
          </p:nvSpPr>
          <p:spPr>
            <a:xfrm>
              <a:off x="3542139" y="1954206"/>
              <a:ext cx="385318" cy="385318"/>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59" name="Google Shape;159;p51"/>
            <p:cNvSpPr txBox="1"/>
            <p:nvPr/>
          </p:nvSpPr>
          <p:spPr>
            <a:xfrm>
              <a:off x="3527609" y="1954206"/>
              <a:ext cx="501137" cy="338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600">
                  <a:solidFill>
                    <a:schemeClr val="lt1"/>
                  </a:solidFill>
                  <a:latin typeface="Yeseva One"/>
                  <a:ea typeface="Yeseva One"/>
                  <a:cs typeface="Yeseva One"/>
                  <a:sym typeface="Yeseva One"/>
                </a:rPr>
                <a:t>03</a:t>
              </a:r>
              <a:endParaRPr sz="1600">
                <a:solidFill>
                  <a:schemeClr val="lt1"/>
                </a:solidFill>
                <a:latin typeface="Yeseva One"/>
                <a:ea typeface="Yeseva One"/>
                <a:cs typeface="Yeseva One"/>
                <a:sym typeface="Yeseva One"/>
              </a:endParaRPr>
            </a:p>
          </p:txBody>
        </p:sp>
      </p:grpSp>
      <p:grpSp>
        <p:nvGrpSpPr>
          <p:cNvPr id="160" name="Google Shape;160;p51"/>
          <p:cNvGrpSpPr/>
          <p:nvPr/>
        </p:nvGrpSpPr>
        <p:grpSpPr>
          <a:xfrm>
            <a:off x="3965201" y="2762441"/>
            <a:ext cx="2497987" cy="385318"/>
            <a:chOff x="3527609" y="1954206"/>
            <a:chExt cx="2497987" cy="385318"/>
          </a:xfrm>
        </p:grpSpPr>
        <p:sp>
          <p:nvSpPr>
            <p:cNvPr id="161" name="Google Shape;161;p51"/>
            <p:cNvSpPr/>
            <p:nvPr/>
          </p:nvSpPr>
          <p:spPr>
            <a:xfrm>
              <a:off x="3995937" y="1954206"/>
              <a:ext cx="1542534" cy="385318"/>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62" name="Google Shape;162;p51"/>
            <p:cNvSpPr/>
            <p:nvPr/>
          </p:nvSpPr>
          <p:spPr>
            <a:xfrm>
              <a:off x="4036826" y="2027388"/>
              <a:ext cx="1988770" cy="306069"/>
            </a:xfrm>
            <a:prstGeom prst="rect">
              <a:avLst/>
            </a:prstGeom>
            <a:noFill/>
            <a:ln>
              <a:noFill/>
            </a:ln>
          </p:spPr>
          <p:txBody>
            <a:bodyPr anchorCtr="0" anchor="t" bIns="60975" lIns="121950" spcFirstLastPara="1" rIns="121950" wrap="square" tIns="60975">
              <a:noAutofit/>
            </a:bodyPr>
            <a:lstStyle/>
            <a:p>
              <a:pPr indent="0" lvl="0" marL="0" marR="0" rtl="0" algn="l">
                <a:spcBef>
                  <a:spcPts val="0"/>
                </a:spcBef>
                <a:spcAft>
                  <a:spcPts val="0"/>
                </a:spcAft>
                <a:buNone/>
              </a:pPr>
              <a:r>
                <a:rPr lang="zh-CN" sz="1200">
                  <a:solidFill>
                    <a:srgbClr val="3F3F3F"/>
                  </a:solidFill>
                  <a:latin typeface="Yeseva One"/>
                  <a:ea typeface="Yeseva One"/>
                  <a:cs typeface="Yeseva One"/>
                  <a:sym typeface="Yeseva One"/>
                </a:rPr>
                <a:t>Results</a:t>
              </a:r>
              <a:endParaRPr sz="1200">
                <a:solidFill>
                  <a:srgbClr val="3F3F3F"/>
                </a:solidFill>
                <a:latin typeface="Yeseva One"/>
                <a:ea typeface="Yeseva One"/>
                <a:cs typeface="Yeseva One"/>
                <a:sym typeface="Yeseva One"/>
              </a:endParaRPr>
            </a:p>
          </p:txBody>
        </p:sp>
        <p:sp>
          <p:nvSpPr>
            <p:cNvPr id="163" name="Google Shape;163;p51"/>
            <p:cNvSpPr/>
            <p:nvPr/>
          </p:nvSpPr>
          <p:spPr>
            <a:xfrm>
              <a:off x="3542139" y="1954206"/>
              <a:ext cx="385318" cy="385318"/>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64" name="Google Shape;164;p51"/>
            <p:cNvSpPr txBox="1"/>
            <p:nvPr/>
          </p:nvSpPr>
          <p:spPr>
            <a:xfrm>
              <a:off x="3527609" y="1954206"/>
              <a:ext cx="501137" cy="338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600">
                  <a:solidFill>
                    <a:schemeClr val="lt1"/>
                  </a:solidFill>
                  <a:latin typeface="Yeseva One"/>
                  <a:ea typeface="Yeseva One"/>
                  <a:cs typeface="Yeseva One"/>
                  <a:sym typeface="Yeseva One"/>
                </a:rPr>
                <a:t>04</a:t>
              </a:r>
              <a:endParaRPr sz="1600">
                <a:solidFill>
                  <a:schemeClr val="lt1"/>
                </a:solidFill>
                <a:latin typeface="Yeseva One"/>
                <a:ea typeface="Yeseva One"/>
                <a:cs typeface="Yeseva One"/>
                <a:sym typeface="Yeseva One"/>
              </a:endParaRPr>
            </a:p>
          </p:txBody>
        </p:sp>
      </p:grpSp>
      <p:grpSp>
        <p:nvGrpSpPr>
          <p:cNvPr id="165" name="Google Shape;165;p51"/>
          <p:cNvGrpSpPr/>
          <p:nvPr/>
        </p:nvGrpSpPr>
        <p:grpSpPr>
          <a:xfrm>
            <a:off x="3965201" y="3413722"/>
            <a:ext cx="2497987" cy="502956"/>
            <a:chOff x="3527609" y="1954206"/>
            <a:chExt cx="2497987" cy="502956"/>
          </a:xfrm>
        </p:grpSpPr>
        <p:sp>
          <p:nvSpPr>
            <p:cNvPr id="166" name="Google Shape;166;p51"/>
            <p:cNvSpPr/>
            <p:nvPr/>
          </p:nvSpPr>
          <p:spPr>
            <a:xfrm>
              <a:off x="3995937" y="1954206"/>
              <a:ext cx="1542534" cy="385318"/>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67" name="Google Shape;167;p51"/>
            <p:cNvSpPr/>
            <p:nvPr/>
          </p:nvSpPr>
          <p:spPr>
            <a:xfrm>
              <a:off x="4036826" y="1966308"/>
              <a:ext cx="1988770" cy="490854"/>
            </a:xfrm>
            <a:prstGeom prst="rect">
              <a:avLst/>
            </a:prstGeom>
            <a:noFill/>
            <a:ln>
              <a:noFill/>
            </a:ln>
          </p:spPr>
          <p:txBody>
            <a:bodyPr anchorCtr="0" anchor="t" bIns="60975" lIns="121950" spcFirstLastPara="1" rIns="121950" wrap="square" tIns="60975">
              <a:noAutofit/>
            </a:bodyPr>
            <a:lstStyle/>
            <a:p>
              <a:pPr indent="0" lvl="0" marL="0" marR="0" rtl="0" algn="l">
                <a:spcBef>
                  <a:spcPts val="0"/>
                </a:spcBef>
                <a:spcAft>
                  <a:spcPts val="0"/>
                </a:spcAft>
                <a:buNone/>
              </a:pPr>
              <a:r>
                <a:rPr lang="zh-CN" sz="1200">
                  <a:solidFill>
                    <a:srgbClr val="3F3F3F"/>
                  </a:solidFill>
                  <a:latin typeface="Yeseva One"/>
                  <a:ea typeface="Yeseva One"/>
                  <a:cs typeface="Yeseva One"/>
                  <a:sym typeface="Yeseva One"/>
                </a:rPr>
                <a:t>Deliverables</a:t>
              </a:r>
              <a:br>
                <a:rPr lang="zh-CN" sz="1200">
                  <a:solidFill>
                    <a:srgbClr val="3F3F3F"/>
                  </a:solidFill>
                  <a:latin typeface="Yeseva One"/>
                  <a:ea typeface="Yeseva One"/>
                  <a:cs typeface="Yeseva One"/>
                  <a:sym typeface="Yeseva One"/>
                </a:rPr>
              </a:br>
              <a:endParaRPr sz="1200">
                <a:solidFill>
                  <a:srgbClr val="3F3F3F"/>
                </a:solidFill>
                <a:latin typeface="Yeseva One"/>
                <a:ea typeface="Yeseva One"/>
                <a:cs typeface="Yeseva One"/>
                <a:sym typeface="Yeseva One"/>
              </a:endParaRPr>
            </a:p>
          </p:txBody>
        </p:sp>
        <p:sp>
          <p:nvSpPr>
            <p:cNvPr id="168" name="Google Shape;168;p51"/>
            <p:cNvSpPr/>
            <p:nvPr/>
          </p:nvSpPr>
          <p:spPr>
            <a:xfrm>
              <a:off x="3542139" y="1954206"/>
              <a:ext cx="385318" cy="385318"/>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400">
                  <a:solidFill>
                    <a:schemeClr val="accent1"/>
                  </a:solidFill>
                  <a:latin typeface="Yeseva One"/>
                  <a:ea typeface="Yeseva One"/>
                  <a:cs typeface="Yeseva One"/>
                  <a:sym typeface="Yeseva One"/>
                </a:rPr>
                <a:t> </a:t>
              </a:r>
              <a:endParaRPr sz="1400">
                <a:solidFill>
                  <a:schemeClr val="accent1"/>
                </a:solidFill>
                <a:latin typeface="Yeseva One"/>
                <a:ea typeface="Yeseva One"/>
                <a:cs typeface="Yeseva One"/>
                <a:sym typeface="Yeseva One"/>
              </a:endParaRPr>
            </a:p>
          </p:txBody>
        </p:sp>
        <p:sp>
          <p:nvSpPr>
            <p:cNvPr id="169" name="Google Shape;169;p51"/>
            <p:cNvSpPr txBox="1"/>
            <p:nvPr/>
          </p:nvSpPr>
          <p:spPr>
            <a:xfrm>
              <a:off x="3527609" y="1954206"/>
              <a:ext cx="501137" cy="338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600">
                  <a:solidFill>
                    <a:schemeClr val="lt1"/>
                  </a:solidFill>
                  <a:latin typeface="Yeseva One"/>
                  <a:ea typeface="Yeseva One"/>
                  <a:cs typeface="Yeseva One"/>
                  <a:sym typeface="Yeseva One"/>
                </a:rPr>
                <a:t>05</a:t>
              </a:r>
              <a:endParaRPr sz="1600">
                <a:solidFill>
                  <a:schemeClr val="lt1"/>
                </a:solidFill>
                <a:latin typeface="Yeseva One"/>
                <a:ea typeface="Yeseva One"/>
                <a:cs typeface="Yeseva One"/>
                <a:sym typeface="Yeseva One"/>
              </a:endParaRPr>
            </a:p>
          </p:txBody>
        </p:sp>
      </p:gr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ppt_w</p:attrName>
                                        </p:attrNameLst>
                                      </p:cBhvr>
                                      <p:tavLst>
                                        <p:tav fmla="" tm="0">
                                          <p:val>
                                            <p:strVal val="0"/>
                                          </p:val>
                                        </p:tav>
                                        <p:tav fmla="" tm="100000">
                                          <p:val>
                                            <p:strVal val="#ppt_w"/>
                                          </p:val>
                                        </p:tav>
                                      </p:tavLst>
                                    </p:anim>
                                    <p:anim calcmode="lin" valueType="num">
                                      <p:cBhvr additive="base">
                                        <p:cTn dur="500"/>
                                        <p:tgtEl>
                                          <p:spTgt spid="14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ppt_w</p:attrName>
                                        </p:attrNameLst>
                                      </p:cBhvr>
                                      <p:tavLst>
                                        <p:tav fmla="" tm="0">
                                          <p:val>
                                            <p:strVal val="0"/>
                                          </p:val>
                                        </p:tav>
                                        <p:tav fmla="" tm="100000">
                                          <p:val>
                                            <p:strVal val="#ppt_w"/>
                                          </p:val>
                                        </p:tav>
                                      </p:tavLst>
                                    </p:anim>
                                    <p:anim calcmode="lin" valueType="num">
                                      <p:cBhvr additive="base">
                                        <p:cTn dur="500"/>
                                        <p:tgtEl>
                                          <p:spTgt spid="14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69"/>
          <p:cNvPicPr preferRelativeResize="0"/>
          <p:nvPr/>
        </p:nvPicPr>
        <p:blipFill>
          <a:blip r:embed="rId3">
            <a:alphaModFix/>
          </a:blip>
          <a:stretch>
            <a:fillRect/>
          </a:stretch>
        </p:blipFill>
        <p:spPr>
          <a:xfrm>
            <a:off x="2307300" y="152400"/>
            <a:ext cx="4759925"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70"/>
          <p:cNvSpPr/>
          <p:nvPr/>
        </p:nvSpPr>
        <p:spPr>
          <a:xfrm>
            <a:off x="0" y="0"/>
            <a:ext cx="9154756" cy="5156359"/>
          </a:xfrm>
          <a:custGeom>
            <a:rect b="b" l="l" r="r" t="t"/>
            <a:pathLst>
              <a:path extrusionOk="0" h="5143500" w="9154756">
                <a:moveTo>
                  <a:pt x="10756" y="0"/>
                </a:moveTo>
                <a:lnTo>
                  <a:pt x="9154756" y="0"/>
                </a:lnTo>
                <a:lnTo>
                  <a:pt x="9154756" y="5143500"/>
                </a:lnTo>
                <a:lnTo>
                  <a:pt x="0" y="4325919"/>
                </a:lnTo>
                <a:cubicBezTo>
                  <a:pt x="3586" y="3210261"/>
                  <a:pt x="7170" y="1115658"/>
                  <a:pt x="10756"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70"/>
          <p:cNvSpPr/>
          <p:nvPr/>
        </p:nvSpPr>
        <p:spPr>
          <a:xfrm>
            <a:off x="2406308" y="156126"/>
            <a:ext cx="4569900" cy="4569900"/>
          </a:xfrm>
          <a:prstGeom prst="ellipse">
            <a:avLst/>
          </a:prstGeom>
          <a:solidFill>
            <a:schemeClr val="lt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70"/>
          <p:cNvSpPr txBox="1"/>
          <p:nvPr/>
        </p:nvSpPr>
        <p:spPr>
          <a:xfrm>
            <a:off x="4254927" y="1358691"/>
            <a:ext cx="11979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100">
                <a:solidFill>
                  <a:schemeClr val="accent1"/>
                </a:solidFill>
                <a:latin typeface="Yeseva One"/>
                <a:ea typeface="Yeseva One"/>
                <a:cs typeface="Yeseva One"/>
                <a:sym typeface="Yeseva One"/>
              </a:rPr>
              <a:t>04</a:t>
            </a:r>
            <a:endParaRPr b="1" sz="5100">
              <a:solidFill>
                <a:schemeClr val="accent1"/>
              </a:solidFill>
              <a:latin typeface="Yeseva One"/>
              <a:ea typeface="Yeseva One"/>
              <a:cs typeface="Yeseva One"/>
              <a:sym typeface="Yeseva One"/>
            </a:endParaRPr>
          </a:p>
        </p:txBody>
      </p:sp>
      <p:sp>
        <p:nvSpPr>
          <p:cNvPr id="344" name="Google Shape;344;p70"/>
          <p:cNvSpPr txBox="1"/>
          <p:nvPr/>
        </p:nvSpPr>
        <p:spPr>
          <a:xfrm>
            <a:off x="2743200" y="2063501"/>
            <a:ext cx="39246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4000">
                <a:solidFill>
                  <a:schemeClr val="accent2"/>
                </a:solidFill>
                <a:latin typeface="Yeseva One"/>
                <a:ea typeface="Yeseva One"/>
                <a:cs typeface="Yeseva One"/>
                <a:sym typeface="Yeseva One"/>
              </a:rPr>
              <a:t>Key Results</a:t>
            </a:r>
            <a:endParaRPr sz="4000">
              <a:solidFill>
                <a:schemeClr val="accent2"/>
              </a:solidFill>
              <a:latin typeface="Yeseva One"/>
              <a:ea typeface="Yeseva One"/>
              <a:cs typeface="Yeseva One"/>
              <a:sym typeface="Yeseva One"/>
            </a:endParaRPr>
          </a:p>
        </p:txBody>
      </p:sp>
      <p:sp>
        <p:nvSpPr>
          <p:cNvPr id="345" name="Google Shape;345;p70"/>
          <p:cNvSpPr txBox="1"/>
          <p:nvPr/>
        </p:nvSpPr>
        <p:spPr>
          <a:xfrm>
            <a:off x="3469985" y="2771506"/>
            <a:ext cx="33993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1050">
                <a:solidFill>
                  <a:schemeClr val="accent2"/>
                </a:solidFill>
                <a:latin typeface="Yeseva One"/>
                <a:ea typeface="Yeseva One"/>
                <a:cs typeface="Yeseva One"/>
                <a:sym typeface="Yeseva One"/>
              </a:rPr>
              <a:t>Results tested on IEEE-12 &amp; IEEE-14</a:t>
            </a:r>
            <a:br>
              <a:rPr lang="zh-CN" sz="1050">
                <a:solidFill>
                  <a:schemeClr val="accent2"/>
                </a:solidFill>
                <a:latin typeface="Yeseva One"/>
                <a:ea typeface="Yeseva One"/>
                <a:cs typeface="Yeseva One"/>
                <a:sym typeface="Yeseva One"/>
              </a:rPr>
            </a:br>
            <a:endParaRPr sz="1050">
              <a:solidFill>
                <a:schemeClr val="accent2"/>
              </a:solidFill>
              <a:latin typeface="Yeseva One"/>
              <a:ea typeface="Yeseva One"/>
              <a:cs typeface="Yeseva One"/>
              <a:sym typeface="Yeseva On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1"/>
          <p:cNvSpPr txBox="1"/>
          <p:nvPr/>
        </p:nvSpPr>
        <p:spPr>
          <a:xfrm>
            <a:off x="366425" y="234650"/>
            <a:ext cx="8499300" cy="5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800">
                <a:solidFill>
                  <a:schemeClr val="dk1"/>
                </a:solidFill>
                <a:latin typeface="Yeseva One"/>
                <a:ea typeface="Yeseva One"/>
                <a:cs typeface="Yeseva One"/>
                <a:sym typeface="Yeseva One"/>
              </a:rPr>
              <a:t>DataSet used -</a:t>
            </a:r>
            <a:endParaRPr sz="2800">
              <a:solidFill>
                <a:schemeClr val="dk1"/>
              </a:solidFill>
              <a:latin typeface="Yeseva One"/>
              <a:ea typeface="Yeseva One"/>
              <a:cs typeface="Yeseva One"/>
              <a:sym typeface="Yeseva One"/>
            </a:endParaRPr>
          </a:p>
        </p:txBody>
      </p:sp>
      <p:sp>
        <p:nvSpPr>
          <p:cNvPr id="352" name="Google Shape;352;p71"/>
          <p:cNvSpPr txBox="1"/>
          <p:nvPr/>
        </p:nvSpPr>
        <p:spPr>
          <a:xfrm>
            <a:off x="293150" y="894075"/>
            <a:ext cx="8572500" cy="42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457200" rtl="0" algn="l">
              <a:spcBef>
                <a:spcPts val="0"/>
              </a:spcBef>
              <a:spcAft>
                <a:spcPts val="0"/>
              </a:spcAft>
              <a:buNone/>
            </a:pPr>
            <a:r>
              <a:rPr b="1" lang="zh-CN" sz="2200">
                <a:solidFill>
                  <a:schemeClr val="dk1"/>
                </a:solidFill>
                <a:latin typeface="Calibri"/>
                <a:ea typeface="Calibri"/>
                <a:cs typeface="Calibri"/>
                <a:sym typeface="Calibri"/>
              </a:rPr>
              <a:t>Simulated PMU Data of the IEEE-14 &amp; 12 Test Case: </a:t>
            </a:r>
            <a:r>
              <a:rPr lang="zh-CN" sz="2200">
                <a:solidFill>
                  <a:schemeClr val="dk1"/>
                </a:solidFill>
                <a:latin typeface="Calibri"/>
                <a:ea typeface="Calibri"/>
                <a:cs typeface="Calibri"/>
                <a:sym typeface="Calibri"/>
              </a:rPr>
              <a:t>Placement of many PMUs with reporting rate Fs = 60 fps for different types of faults. Fault occurs at around 2 seconds for 20 seconds dataset </a:t>
            </a:r>
            <a:r>
              <a:rPr lang="zh-CN" sz="2200">
                <a:solidFill>
                  <a:schemeClr val="dk1"/>
                </a:solidFill>
                <a:latin typeface="Calibri"/>
                <a:ea typeface="Calibri"/>
                <a:cs typeface="Calibri"/>
                <a:sym typeface="Calibri"/>
              </a:rPr>
              <a:t>which consists of 1200 samples.</a:t>
            </a:r>
            <a:endParaRPr sz="22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2"/>
          <p:cNvSpPr txBox="1"/>
          <p:nvPr/>
        </p:nvSpPr>
        <p:spPr>
          <a:xfrm>
            <a:off x="446975" y="252975"/>
            <a:ext cx="8583600" cy="5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800">
                <a:solidFill>
                  <a:schemeClr val="dk1"/>
                </a:solidFill>
                <a:latin typeface="Yeseva One"/>
                <a:ea typeface="Yeseva One"/>
                <a:cs typeface="Yeseva One"/>
                <a:sym typeface="Yeseva One"/>
              </a:rPr>
              <a:t>Key Results -</a:t>
            </a:r>
            <a:endParaRPr sz="2800">
              <a:solidFill>
                <a:schemeClr val="dk1"/>
              </a:solidFill>
              <a:latin typeface="Yeseva One"/>
              <a:ea typeface="Yeseva One"/>
              <a:cs typeface="Yeseva One"/>
              <a:sym typeface="Yeseva One"/>
            </a:endParaRPr>
          </a:p>
        </p:txBody>
      </p:sp>
      <p:pic>
        <p:nvPicPr>
          <p:cNvPr id="359" name="Google Shape;359;p72"/>
          <p:cNvPicPr preferRelativeResize="0"/>
          <p:nvPr/>
        </p:nvPicPr>
        <p:blipFill>
          <a:blip r:embed="rId3">
            <a:alphaModFix/>
          </a:blip>
          <a:stretch>
            <a:fillRect/>
          </a:stretch>
        </p:blipFill>
        <p:spPr>
          <a:xfrm>
            <a:off x="1860725" y="839175"/>
            <a:ext cx="5792150" cy="3880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73"/>
          <p:cNvPicPr preferRelativeResize="0"/>
          <p:nvPr/>
        </p:nvPicPr>
        <p:blipFill>
          <a:blip r:embed="rId3">
            <a:alphaModFix/>
          </a:blip>
          <a:stretch>
            <a:fillRect/>
          </a:stretch>
        </p:blipFill>
        <p:spPr>
          <a:xfrm>
            <a:off x="1344774" y="203425"/>
            <a:ext cx="6730125" cy="484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74"/>
          <p:cNvSpPr/>
          <p:nvPr/>
        </p:nvSpPr>
        <p:spPr>
          <a:xfrm>
            <a:off x="0" y="0"/>
            <a:ext cx="9154756" cy="5156359"/>
          </a:xfrm>
          <a:custGeom>
            <a:rect b="b" l="l" r="r" t="t"/>
            <a:pathLst>
              <a:path extrusionOk="0" h="5143500" w="9154756">
                <a:moveTo>
                  <a:pt x="10756" y="0"/>
                </a:moveTo>
                <a:lnTo>
                  <a:pt x="9154756" y="0"/>
                </a:lnTo>
                <a:lnTo>
                  <a:pt x="9154756" y="5143500"/>
                </a:lnTo>
                <a:lnTo>
                  <a:pt x="0" y="4325919"/>
                </a:lnTo>
                <a:cubicBezTo>
                  <a:pt x="3586" y="3210261"/>
                  <a:pt x="7170" y="1115658"/>
                  <a:pt x="10756"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74"/>
          <p:cNvSpPr/>
          <p:nvPr/>
        </p:nvSpPr>
        <p:spPr>
          <a:xfrm>
            <a:off x="2406308" y="156126"/>
            <a:ext cx="4569900" cy="4569900"/>
          </a:xfrm>
          <a:prstGeom prst="ellipse">
            <a:avLst/>
          </a:prstGeom>
          <a:solidFill>
            <a:schemeClr val="lt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74"/>
          <p:cNvSpPr txBox="1"/>
          <p:nvPr/>
        </p:nvSpPr>
        <p:spPr>
          <a:xfrm>
            <a:off x="4254927" y="1358691"/>
            <a:ext cx="11979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100">
                <a:solidFill>
                  <a:schemeClr val="accent1"/>
                </a:solidFill>
                <a:latin typeface="Yeseva One"/>
                <a:ea typeface="Yeseva One"/>
                <a:cs typeface="Yeseva One"/>
                <a:sym typeface="Yeseva One"/>
              </a:rPr>
              <a:t>05</a:t>
            </a:r>
            <a:endParaRPr b="1" sz="5100">
              <a:solidFill>
                <a:schemeClr val="accent1"/>
              </a:solidFill>
              <a:latin typeface="Yeseva One"/>
              <a:ea typeface="Yeseva One"/>
              <a:cs typeface="Yeseva One"/>
              <a:sym typeface="Yeseva One"/>
            </a:endParaRPr>
          </a:p>
        </p:txBody>
      </p:sp>
      <p:sp>
        <p:nvSpPr>
          <p:cNvPr id="374" name="Google Shape;374;p74"/>
          <p:cNvSpPr txBox="1"/>
          <p:nvPr/>
        </p:nvSpPr>
        <p:spPr>
          <a:xfrm>
            <a:off x="2743200" y="2063501"/>
            <a:ext cx="39246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4000">
                <a:solidFill>
                  <a:schemeClr val="accent2"/>
                </a:solidFill>
                <a:latin typeface="Yeseva One"/>
                <a:ea typeface="Yeseva One"/>
                <a:cs typeface="Yeseva One"/>
                <a:sym typeface="Yeseva One"/>
              </a:rPr>
              <a:t>Conclusion</a:t>
            </a:r>
            <a:endParaRPr sz="4000">
              <a:solidFill>
                <a:schemeClr val="accent2"/>
              </a:solidFill>
              <a:latin typeface="Yeseva One"/>
              <a:ea typeface="Yeseva One"/>
              <a:cs typeface="Yeseva One"/>
              <a:sym typeface="Yeseva One"/>
            </a:endParaRPr>
          </a:p>
        </p:txBody>
      </p:sp>
      <p:sp>
        <p:nvSpPr>
          <p:cNvPr id="375" name="Google Shape;375;p74"/>
          <p:cNvSpPr txBox="1"/>
          <p:nvPr/>
        </p:nvSpPr>
        <p:spPr>
          <a:xfrm>
            <a:off x="2957874" y="2864025"/>
            <a:ext cx="37920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1050">
                <a:solidFill>
                  <a:schemeClr val="accent2"/>
                </a:solidFill>
                <a:latin typeface="Yeseva One"/>
                <a:ea typeface="Yeseva One"/>
                <a:cs typeface="Yeseva One"/>
                <a:sym typeface="Yeseva One"/>
              </a:rPr>
              <a:t>Validation and comparison of compression methods.</a:t>
            </a:r>
            <a:br>
              <a:rPr lang="zh-CN" sz="1050">
                <a:solidFill>
                  <a:schemeClr val="accent2"/>
                </a:solidFill>
                <a:latin typeface="Yeseva One"/>
                <a:ea typeface="Yeseva One"/>
                <a:cs typeface="Yeseva One"/>
                <a:sym typeface="Yeseva One"/>
              </a:rPr>
            </a:br>
            <a:endParaRPr sz="1050">
              <a:solidFill>
                <a:schemeClr val="accent2"/>
              </a:solidFill>
              <a:latin typeface="Yeseva One"/>
              <a:ea typeface="Yeseva One"/>
              <a:cs typeface="Yeseva One"/>
              <a:sym typeface="Yeseva On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5"/>
          <p:cNvSpPr txBox="1"/>
          <p:nvPr/>
        </p:nvSpPr>
        <p:spPr>
          <a:xfrm>
            <a:off x="567900" y="307925"/>
            <a:ext cx="76383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800">
                <a:solidFill>
                  <a:schemeClr val="dk1"/>
                </a:solidFill>
                <a:latin typeface="Yeseva One"/>
                <a:ea typeface="Yeseva One"/>
                <a:cs typeface="Yeseva One"/>
                <a:sym typeface="Yeseva One"/>
              </a:rPr>
              <a:t>Deliverables-</a:t>
            </a:r>
            <a:endParaRPr sz="2800">
              <a:solidFill>
                <a:schemeClr val="dk1"/>
              </a:solidFill>
              <a:latin typeface="Yeseva One"/>
              <a:ea typeface="Yeseva One"/>
              <a:cs typeface="Yeseva One"/>
              <a:sym typeface="Yeseva One"/>
            </a:endParaRPr>
          </a:p>
          <a:p>
            <a:pPr indent="0" lvl="0" marL="0" rtl="0" algn="l">
              <a:spcBef>
                <a:spcPts val="0"/>
              </a:spcBef>
              <a:spcAft>
                <a:spcPts val="0"/>
              </a:spcAft>
              <a:buClr>
                <a:schemeClr val="dk1"/>
              </a:buClr>
              <a:buSzPts val="1100"/>
              <a:buFont typeface="Arial"/>
              <a:buNone/>
            </a:pPr>
            <a:r>
              <a:t/>
            </a:r>
            <a:endParaRPr sz="2800">
              <a:solidFill>
                <a:schemeClr val="dk1"/>
              </a:solidFill>
              <a:latin typeface="Yeseva One"/>
              <a:ea typeface="Yeseva One"/>
              <a:cs typeface="Yeseva One"/>
              <a:sym typeface="Yeseva One"/>
            </a:endParaRPr>
          </a:p>
          <a:p>
            <a:pPr indent="0" lvl="0" marL="0" rtl="0" algn="l">
              <a:spcBef>
                <a:spcPts val="0"/>
              </a:spcBef>
              <a:spcAft>
                <a:spcPts val="0"/>
              </a:spcAft>
              <a:buNone/>
            </a:pPr>
            <a:r>
              <a:t/>
            </a:r>
            <a:endParaRPr sz="2800">
              <a:solidFill>
                <a:schemeClr val="dk1"/>
              </a:solidFill>
              <a:latin typeface="Yeseva One"/>
              <a:ea typeface="Yeseva One"/>
              <a:cs typeface="Yeseva One"/>
              <a:sym typeface="Yeseva One"/>
            </a:endParaRPr>
          </a:p>
        </p:txBody>
      </p:sp>
      <p:sp>
        <p:nvSpPr>
          <p:cNvPr id="382" name="Google Shape;382;p75"/>
          <p:cNvSpPr txBox="1"/>
          <p:nvPr/>
        </p:nvSpPr>
        <p:spPr>
          <a:xfrm>
            <a:off x="384725" y="1077000"/>
            <a:ext cx="9396900" cy="4066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Calibri"/>
              <a:buAutoNum type="arabicParenR"/>
            </a:pPr>
            <a:r>
              <a:rPr lang="zh-CN" sz="2200">
                <a:solidFill>
                  <a:schemeClr val="dk1"/>
                </a:solidFill>
                <a:latin typeface="Calibri"/>
                <a:ea typeface="Calibri"/>
                <a:cs typeface="Calibri"/>
                <a:sym typeface="Calibri"/>
              </a:rPr>
              <a:t>Validation of the proposed compression method using simulated synchrophasor data.</a:t>
            </a:r>
            <a:endParaRPr sz="22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AutoNum type="arabicParenR"/>
            </a:pPr>
            <a:r>
              <a:rPr lang="zh-CN" sz="2200">
                <a:solidFill>
                  <a:schemeClr val="dk1"/>
                </a:solidFill>
                <a:latin typeface="Calibri"/>
                <a:ea typeface="Calibri"/>
                <a:cs typeface="Calibri"/>
                <a:sym typeface="Calibri"/>
              </a:rPr>
              <a:t>Assessment of the method's performance metrics such as Compression Ratio (CR), Root Mean Square Error (RMSE), and Maximum Absolute Deviation Error (MADE).</a:t>
            </a:r>
            <a:endParaRPr sz="22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AutoNum type="arabicParenR"/>
            </a:pPr>
            <a:r>
              <a:rPr lang="zh-CN" sz="2200">
                <a:solidFill>
                  <a:schemeClr val="dk1"/>
                </a:solidFill>
                <a:latin typeface="Calibri"/>
                <a:ea typeface="Calibri"/>
                <a:cs typeface="Calibri"/>
                <a:sym typeface="Calibri"/>
              </a:rPr>
              <a:t>Comparison of compression results between our method and Weikang’s entropy based SVD method.</a:t>
            </a:r>
            <a:endParaRPr sz="22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AutoNum type="arabicParenR"/>
            </a:pPr>
            <a:r>
              <a:rPr lang="zh-CN" sz="2200">
                <a:solidFill>
                  <a:schemeClr val="dk1"/>
                </a:solidFill>
                <a:latin typeface="Calibri"/>
                <a:ea typeface="Calibri"/>
                <a:cs typeface="Calibri"/>
                <a:sym typeface="Calibri"/>
              </a:rPr>
              <a:t>Insights into the effectiveness and efficiency of the compression method under different test conditions.</a:t>
            </a:r>
            <a:endParaRPr sz="22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76"/>
          <p:cNvPicPr preferRelativeResize="0"/>
          <p:nvPr/>
        </p:nvPicPr>
        <p:blipFill>
          <a:blip r:embed="rId3">
            <a:alphaModFix/>
          </a:blip>
          <a:stretch>
            <a:fillRect/>
          </a:stretch>
        </p:blipFill>
        <p:spPr>
          <a:xfrm>
            <a:off x="675450" y="1049338"/>
            <a:ext cx="8334375" cy="3057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77"/>
          <p:cNvPicPr preferRelativeResize="0"/>
          <p:nvPr/>
        </p:nvPicPr>
        <p:blipFill>
          <a:blip r:embed="rId3">
            <a:alphaModFix/>
          </a:blip>
          <a:stretch>
            <a:fillRect/>
          </a:stretch>
        </p:blipFill>
        <p:spPr>
          <a:xfrm>
            <a:off x="239550" y="1442625"/>
            <a:ext cx="4257675" cy="2647950"/>
          </a:xfrm>
          <a:prstGeom prst="rect">
            <a:avLst/>
          </a:prstGeom>
          <a:noFill/>
          <a:ln>
            <a:noFill/>
          </a:ln>
        </p:spPr>
      </p:pic>
      <p:pic>
        <p:nvPicPr>
          <p:cNvPr id="395" name="Google Shape;395;p77"/>
          <p:cNvPicPr preferRelativeResize="0"/>
          <p:nvPr/>
        </p:nvPicPr>
        <p:blipFill>
          <a:blip r:embed="rId4">
            <a:alphaModFix/>
          </a:blip>
          <a:stretch>
            <a:fillRect/>
          </a:stretch>
        </p:blipFill>
        <p:spPr>
          <a:xfrm>
            <a:off x="5225025" y="1442625"/>
            <a:ext cx="3826776" cy="2622050"/>
          </a:xfrm>
          <a:prstGeom prst="rect">
            <a:avLst/>
          </a:prstGeom>
          <a:noFill/>
          <a:ln>
            <a:noFill/>
          </a:ln>
        </p:spPr>
      </p:pic>
      <p:sp>
        <p:nvSpPr>
          <p:cNvPr id="396" name="Google Shape;396;p77"/>
          <p:cNvSpPr txBox="1"/>
          <p:nvPr/>
        </p:nvSpPr>
        <p:spPr>
          <a:xfrm>
            <a:off x="581175" y="360325"/>
            <a:ext cx="7689000" cy="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800">
                <a:solidFill>
                  <a:schemeClr val="dk1"/>
                </a:solidFill>
                <a:latin typeface="Yeseva One"/>
                <a:ea typeface="Yeseva One"/>
                <a:cs typeface="Yeseva One"/>
                <a:sym typeface="Yeseva One"/>
              </a:rPr>
              <a:t>Our method against entropy SVD method-</a:t>
            </a:r>
            <a:endParaRPr sz="2800">
              <a:solidFill>
                <a:schemeClr val="dk1"/>
              </a:solidFill>
              <a:latin typeface="Yeseva One"/>
              <a:ea typeface="Yeseva One"/>
              <a:cs typeface="Yeseva One"/>
              <a:sym typeface="Yeseva One"/>
            </a:endParaRPr>
          </a:p>
        </p:txBody>
      </p:sp>
      <p:sp>
        <p:nvSpPr>
          <p:cNvPr id="397" name="Google Shape;397;p77"/>
          <p:cNvSpPr txBox="1"/>
          <p:nvPr/>
        </p:nvSpPr>
        <p:spPr>
          <a:xfrm>
            <a:off x="825275" y="4248475"/>
            <a:ext cx="27024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800">
                <a:solidFill>
                  <a:schemeClr val="dk1"/>
                </a:solidFill>
                <a:latin typeface="Yeseva One"/>
                <a:ea typeface="Yeseva One"/>
                <a:cs typeface="Yeseva One"/>
                <a:sym typeface="Yeseva One"/>
              </a:rPr>
              <a:t>CR = 3.0476</a:t>
            </a:r>
            <a:endParaRPr sz="2800">
              <a:solidFill>
                <a:schemeClr val="dk1"/>
              </a:solidFill>
              <a:latin typeface="Yeseva One"/>
              <a:ea typeface="Yeseva One"/>
              <a:cs typeface="Yeseva One"/>
              <a:sym typeface="Yeseva One"/>
            </a:endParaRPr>
          </a:p>
        </p:txBody>
      </p:sp>
      <p:sp>
        <p:nvSpPr>
          <p:cNvPr id="398" name="Google Shape;398;p77"/>
          <p:cNvSpPr txBox="1"/>
          <p:nvPr/>
        </p:nvSpPr>
        <p:spPr>
          <a:xfrm>
            <a:off x="5759575" y="4283275"/>
            <a:ext cx="27375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800">
                <a:solidFill>
                  <a:schemeClr val="dk1"/>
                </a:solidFill>
                <a:latin typeface="Yeseva One"/>
                <a:ea typeface="Yeseva One"/>
                <a:cs typeface="Yeseva One"/>
                <a:sym typeface="Yeseva One"/>
              </a:rPr>
              <a:t>CR = 1.6560</a:t>
            </a:r>
            <a:endParaRPr sz="2800">
              <a:solidFill>
                <a:schemeClr val="dk1"/>
              </a:solidFill>
              <a:latin typeface="Yeseva One"/>
              <a:ea typeface="Yeseva One"/>
              <a:cs typeface="Yeseva One"/>
              <a:sym typeface="Yeseva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2"/>
          <p:cNvSpPr/>
          <p:nvPr/>
        </p:nvSpPr>
        <p:spPr>
          <a:xfrm>
            <a:off x="0" y="0"/>
            <a:ext cx="9154756" cy="5159144"/>
          </a:xfrm>
          <a:custGeom>
            <a:rect b="b" l="l" r="r" t="t"/>
            <a:pathLst>
              <a:path extrusionOk="0" h="5143500" w="9154756">
                <a:moveTo>
                  <a:pt x="10756" y="0"/>
                </a:moveTo>
                <a:lnTo>
                  <a:pt x="9154756" y="0"/>
                </a:lnTo>
                <a:lnTo>
                  <a:pt x="9154756" y="5143500"/>
                </a:lnTo>
                <a:lnTo>
                  <a:pt x="0" y="4325919"/>
                </a:lnTo>
                <a:cubicBezTo>
                  <a:pt x="3586" y="3210261"/>
                  <a:pt x="7170" y="1115658"/>
                  <a:pt x="10756"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52"/>
          <p:cNvSpPr/>
          <p:nvPr/>
        </p:nvSpPr>
        <p:spPr>
          <a:xfrm>
            <a:off x="2406308" y="156126"/>
            <a:ext cx="4569846" cy="4569844"/>
          </a:xfrm>
          <a:prstGeom prst="ellipse">
            <a:avLst/>
          </a:prstGeom>
          <a:solidFill>
            <a:schemeClr val="lt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52"/>
          <p:cNvSpPr txBox="1"/>
          <p:nvPr/>
        </p:nvSpPr>
        <p:spPr>
          <a:xfrm>
            <a:off x="4254927" y="1358691"/>
            <a:ext cx="901209" cy="877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100">
                <a:solidFill>
                  <a:schemeClr val="accent1"/>
                </a:solidFill>
                <a:latin typeface="Yeseva One"/>
                <a:ea typeface="Yeseva One"/>
                <a:cs typeface="Yeseva One"/>
                <a:sym typeface="Yeseva One"/>
              </a:rPr>
              <a:t>01</a:t>
            </a:r>
            <a:endParaRPr b="1" sz="5100">
              <a:solidFill>
                <a:schemeClr val="accent1"/>
              </a:solidFill>
              <a:latin typeface="Yeseva One"/>
              <a:ea typeface="Yeseva One"/>
              <a:cs typeface="Yeseva One"/>
              <a:sym typeface="Yeseva One"/>
            </a:endParaRPr>
          </a:p>
        </p:txBody>
      </p:sp>
      <p:sp>
        <p:nvSpPr>
          <p:cNvPr id="178" name="Google Shape;178;p52"/>
          <p:cNvSpPr txBox="1"/>
          <p:nvPr/>
        </p:nvSpPr>
        <p:spPr>
          <a:xfrm>
            <a:off x="2743200" y="2063501"/>
            <a:ext cx="39246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4000">
                <a:solidFill>
                  <a:schemeClr val="accent2"/>
                </a:solidFill>
                <a:latin typeface="Yeseva One"/>
                <a:ea typeface="Yeseva One"/>
                <a:cs typeface="Yeseva One"/>
                <a:sym typeface="Yeseva One"/>
              </a:rPr>
              <a:t>Objective</a:t>
            </a:r>
            <a:br>
              <a:rPr lang="zh-CN" sz="4000">
                <a:solidFill>
                  <a:schemeClr val="accent2"/>
                </a:solidFill>
                <a:latin typeface="Yeseva One"/>
                <a:ea typeface="Yeseva One"/>
                <a:cs typeface="Yeseva One"/>
                <a:sym typeface="Yeseva One"/>
              </a:rPr>
            </a:br>
            <a:endParaRPr sz="4000">
              <a:solidFill>
                <a:schemeClr val="accent2"/>
              </a:solidFill>
              <a:latin typeface="Yeseva One"/>
              <a:ea typeface="Yeseva One"/>
              <a:cs typeface="Yeseva One"/>
              <a:sym typeface="Yeseva One"/>
            </a:endParaRPr>
          </a:p>
        </p:txBody>
      </p:sp>
      <p:sp>
        <p:nvSpPr>
          <p:cNvPr id="179" name="Google Shape;179;p52"/>
          <p:cNvSpPr txBox="1"/>
          <p:nvPr/>
        </p:nvSpPr>
        <p:spPr>
          <a:xfrm>
            <a:off x="3116310" y="2758231"/>
            <a:ext cx="3399300" cy="48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zh-CN" sz="1050">
                <a:solidFill>
                  <a:schemeClr val="accent2"/>
                </a:solidFill>
                <a:latin typeface="Yeseva One"/>
                <a:ea typeface="Yeseva One"/>
                <a:cs typeface="Yeseva One"/>
                <a:sym typeface="Yeseva One"/>
              </a:rPr>
              <a:t>Here we focus on defining the objective or problem statement of the project.</a:t>
            </a:r>
            <a:br>
              <a:rPr lang="zh-CN" sz="1050">
                <a:solidFill>
                  <a:schemeClr val="accent2"/>
                </a:solidFill>
                <a:latin typeface="Yeseva One"/>
                <a:ea typeface="Yeseva One"/>
                <a:cs typeface="Yeseva One"/>
                <a:sym typeface="Yeseva One"/>
              </a:rPr>
            </a:br>
            <a:endParaRPr sz="1050">
              <a:solidFill>
                <a:schemeClr val="accent2"/>
              </a:solidFill>
              <a:latin typeface="Yeseva One"/>
              <a:ea typeface="Yeseva One"/>
              <a:cs typeface="Yeseva One"/>
              <a:sym typeface="Yeseva One"/>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500"/>
                                        <p:tgtEl>
                                          <p:spTgt spid="176"/>
                                        </p:tgtEl>
                                        <p:attrNameLst>
                                          <p:attrName>ppt_w</p:attrName>
                                        </p:attrNameLst>
                                      </p:cBhvr>
                                      <p:tavLst>
                                        <p:tav fmla="" tm="0">
                                          <p:val>
                                            <p:strVal val="0"/>
                                          </p:val>
                                        </p:tav>
                                        <p:tav fmla="" tm="100000">
                                          <p:val>
                                            <p:strVal val="#ppt_w"/>
                                          </p:val>
                                        </p:tav>
                                      </p:tavLst>
                                    </p:anim>
                                    <p:anim calcmode="lin" valueType="num">
                                      <p:cBhvr additive="base">
                                        <p:cTn dur="500"/>
                                        <p:tgtEl>
                                          <p:spTgt spid="17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ppt_w</p:attrName>
                                        </p:attrNameLst>
                                      </p:cBhvr>
                                      <p:tavLst>
                                        <p:tav fmla="" tm="0">
                                          <p:val>
                                            <p:strVal val="0"/>
                                          </p:val>
                                        </p:tav>
                                        <p:tav fmla="" tm="100000">
                                          <p:val>
                                            <p:strVal val="#ppt_w"/>
                                          </p:val>
                                        </p:tav>
                                      </p:tavLst>
                                    </p:anim>
                                    <p:anim calcmode="lin" valueType="num">
                                      <p:cBhvr additive="base">
                                        <p:cTn dur="500"/>
                                        <p:tgtEl>
                                          <p:spTgt spid="17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3"/>
          <p:cNvSpPr txBox="1"/>
          <p:nvPr/>
        </p:nvSpPr>
        <p:spPr>
          <a:xfrm>
            <a:off x="428575" y="307900"/>
            <a:ext cx="83709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zh-CN" sz="4000">
                <a:solidFill>
                  <a:schemeClr val="accent2"/>
                </a:solidFill>
                <a:latin typeface="Yeseva One"/>
                <a:ea typeface="Yeseva One"/>
                <a:cs typeface="Yeseva One"/>
                <a:sym typeface="Yeseva One"/>
              </a:rPr>
              <a:t>Data Dimesionality Reduction</a:t>
            </a:r>
            <a:endParaRPr sz="2800">
              <a:solidFill>
                <a:schemeClr val="dk1"/>
              </a:solidFill>
              <a:latin typeface="Yeseva One"/>
              <a:ea typeface="Yeseva One"/>
              <a:cs typeface="Yeseva One"/>
              <a:sym typeface="Yeseva One"/>
            </a:endParaRPr>
          </a:p>
        </p:txBody>
      </p:sp>
      <p:sp>
        <p:nvSpPr>
          <p:cNvPr id="186" name="Google Shape;186;p53"/>
          <p:cNvSpPr/>
          <p:nvPr/>
        </p:nvSpPr>
        <p:spPr>
          <a:xfrm>
            <a:off x="556800" y="1150595"/>
            <a:ext cx="8041200" cy="3883200"/>
          </a:xfrm>
          <a:prstGeom prst="roundRect">
            <a:avLst>
              <a:gd fmla="val 0" name="adj"/>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1350">
              <a:solidFill>
                <a:schemeClr val="lt1"/>
              </a:solidFill>
              <a:latin typeface="Yeseva One"/>
              <a:ea typeface="Yeseva One"/>
              <a:cs typeface="Yeseva One"/>
              <a:sym typeface="Yeseva One"/>
            </a:endParaRPr>
          </a:p>
        </p:txBody>
      </p:sp>
      <p:sp>
        <p:nvSpPr>
          <p:cNvPr id="187" name="Google Shape;187;p53"/>
          <p:cNvSpPr/>
          <p:nvPr/>
        </p:nvSpPr>
        <p:spPr>
          <a:xfrm>
            <a:off x="556800" y="1150600"/>
            <a:ext cx="604867" cy="622509"/>
          </a:xfrm>
          <a:custGeom>
            <a:rect b="b" l="l" r="r" t="t"/>
            <a:pathLst>
              <a:path extrusionOk="0" h="504056" w="504056">
                <a:moveTo>
                  <a:pt x="0" y="0"/>
                </a:moveTo>
                <a:lnTo>
                  <a:pt x="504056" y="0"/>
                </a:lnTo>
                <a:lnTo>
                  <a:pt x="504056" y="144016"/>
                </a:lnTo>
                <a:lnTo>
                  <a:pt x="144016" y="144016"/>
                </a:lnTo>
                <a:lnTo>
                  <a:pt x="144016" y="504056"/>
                </a:lnTo>
                <a:lnTo>
                  <a:pt x="0" y="50405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1350">
              <a:solidFill>
                <a:schemeClr val="lt1"/>
              </a:solidFill>
              <a:latin typeface="Yeseva One"/>
              <a:ea typeface="Yeseva One"/>
              <a:cs typeface="Yeseva One"/>
              <a:sym typeface="Yeseva One"/>
            </a:endParaRPr>
          </a:p>
        </p:txBody>
      </p:sp>
      <p:sp>
        <p:nvSpPr>
          <p:cNvPr id="188" name="Google Shape;188;p53"/>
          <p:cNvSpPr/>
          <p:nvPr/>
        </p:nvSpPr>
        <p:spPr>
          <a:xfrm rot="10800000">
            <a:off x="7938947" y="4374747"/>
            <a:ext cx="659053" cy="659053"/>
          </a:xfrm>
          <a:custGeom>
            <a:rect b="b" l="l" r="r" t="t"/>
            <a:pathLst>
              <a:path extrusionOk="0" h="504056" w="504056">
                <a:moveTo>
                  <a:pt x="0" y="0"/>
                </a:moveTo>
                <a:lnTo>
                  <a:pt x="504056" y="0"/>
                </a:lnTo>
                <a:lnTo>
                  <a:pt x="504056" y="144016"/>
                </a:lnTo>
                <a:lnTo>
                  <a:pt x="144016" y="144016"/>
                </a:lnTo>
                <a:lnTo>
                  <a:pt x="144016" y="504056"/>
                </a:lnTo>
                <a:lnTo>
                  <a:pt x="0" y="50405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1350">
              <a:solidFill>
                <a:schemeClr val="lt1"/>
              </a:solidFill>
              <a:latin typeface="Yeseva One"/>
              <a:ea typeface="Yeseva One"/>
              <a:cs typeface="Yeseva One"/>
              <a:sym typeface="Yeseva One"/>
            </a:endParaRPr>
          </a:p>
        </p:txBody>
      </p:sp>
      <p:sp>
        <p:nvSpPr>
          <p:cNvPr id="189" name="Google Shape;189;p53"/>
          <p:cNvSpPr txBox="1"/>
          <p:nvPr/>
        </p:nvSpPr>
        <p:spPr>
          <a:xfrm>
            <a:off x="789450" y="1773100"/>
            <a:ext cx="7565100" cy="22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100">
                <a:solidFill>
                  <a:schemeClr val="dk1"/>
                </a:solidFill>
                <a:latin typeface="Calibri"/>
                <a:ea typeface="Calibri"/>
                <a:cs typeface="Calibri"/>
                <a:sym typeface="Calibri"/>
              </a:rPr>
              <a:t>“To develop an effective data dimensionality reduction technique for </a:t>
            </a:r>
            <a:r>
              <a:rPr b="1" lang="zh-CN" sz="2100">
                <a:solidFill>
                  <a:schemeClr val="dk1"/>
                </a:solidFill>
                <a:latin typeface="Calibri"/>
                <a:ea typeface="Calibri"/>
                <a:cs typeface="Calibri"/>
                <a:sym typeface="Calibri"/>
              </a:rPr>
              <a:t>synchrophasor data analysis</a:t>
            </a:r>
            <a:r>
              <a:rPr lang="zh-CN" sz="2100">
                <a:solidFill>
                  <a:schemeClr val="dk1"/>
                </a:solidFill>
                <a:latin typeface="Calibri"/>
                <a:ea typeface="Calibri"/>
                <a:cs typeface="Calibri"/>
                <a:sym typeface="Calibri"/>
              </a:rPr>
              <a:t>, drawing insights from existing research on compression methods such as Singular Value Decomposition (SVD), Phasor Principal Component Analysis (PPCA), and Principal Component Analysis (PCA), to enhance storage efficiency while preserving critical information accuracy.”</a:t>
            </a:r>
            <a:endParaRPr sz="21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54"/>
          <p:cNvSpPr/>
          <p:nvPr/>
        </p:nvSpPr>
        <p:spPr>
          <a:xfrm>
            <a:off x="0" y="0"/>
            <a:ext cx="9154756" cy="5156359"/>
          </a:xfrm>
          <a:custGeom>
            <a:rect b="b" l="l" r="r" t="t"/>
            <a:pathLst>
              <a:path extrusionOk="0" h="5143500" w="9154756">
                <a:moveTo>
                  <a:pt x="10756" y="0"/>
                </a:moveTo>
                <a:lnTo>
                  <a:pt x="9154756" y="0"/>
                </a:lnTo>
                <a:lnTo>
                  <a:pt x="9154756" y="5143500"/>
                </a:lnTo>
                <a:lnTo>
                  <a:pt x="0" y="4325919"/>
                </a:lnTo>
                <a:cubicBezTo>
                  <a:pt x="3586" y="3210261"/>
                  <a:pt x="7170" y="1115658"/>
                  <a:pt x="10756"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54"/>
          <p:cNvSpPr/>
          <p:nvPr/>
        </p:nvSpPr>
        <p:spPr>
          <a:xfrm>
            <a:off x="2406308" y="156126"/>
            <a:ext cx="4569900" cy="4569900"/>
          </a:xfrm>
          <a:prstGeom prst="ellipse">
            <a:avLst/>
          </a:prstGeom>
          <a:solidFill>
            <a:schemeClr val="lt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54"/>
          <p:cNvSpPr txBox="1"/>
          <p:nvPr/>
        </p:nvSpPr>
        <p:spPr>
          <a:xfrm>
            <a:off x="4254927" y="1358691"/>
            <a:ext cx="11979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100">
                <a:solidFill>
                  <a:schemeClr val="accent1"/>
                </a:solidFill>
                <a:latin typeface="Yeseva One"/>
                <a:ea typeface="Yeseva One"/>
                <a:cs typeface="Yeseva One"/>
                <a:sym typeface="Yeseva One"/>
              </a:rPr>
              <a:t>02</a:t>
            </a:r>
            <a:endParaRPr b="1" sz="5100">
              <a:solidFill>
                <a:schemeClr val="accent1"/>
              </a:solidFill>
              <a:latin typeface="Yeseva One"/>
              <a:ea typeface="Yeseva One"/>
              <a:cs typeface="Yeseva One"/>
              <a:sym typeface="Yeseva One"/>
            </a:endParaRPr>
          </a:p>
        </p:txBody>
      </p:sp>
      <p:sp>
        <p:nvSpPr>
          <p:cNvPr id="198" name="Google Shape;198;p54"/>
          <p:cNvSpPr txBox="1"/>
          <p:nvPr/>
        </p:nvSpPr>
        <p:spPr>
          <a:xfrm>
            <a:off x="2282250" y="2102525"/>
            <a:ext cx="48180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3800">
                <a:solidFill>
                  <a:schemeClr val="accent2"/>
                </a:solidFill>
                <a:latin typeface="Yeseva One"/>
                <a:ea typeface="Yeseva One"/>
                <a:cs typeface="Yeseva One"/>
                <a:sym typeface="Yeseva One"/>
              </a:rPr>
              <a:t>Literature Survey</a:t>
            </a:r>
            <a:endParaRPr sz="3800">
              <a:solidFill>
                <a:schemeClr val="accent2"/>
              </a:solidFill>
              <a:latin typeface="Yeseva One"/>
              <a:ea typeface="Yeseva One"/>
              <a:cs typeface="Yeseva One"/>
              <a:sym typeface="Yeseva One"/>
            </a:endParaRPr>
          </a:p>
        </p:txBody>
      </p:sp>
      <p:sp>
        <p:nvSpPr>
          <p:cNvPr id="199" name="Google Shape;199;p54"/>
          <p:cNvSpPr txBox="1"/>
          <p:nvPr/>
        </p:nvSpPr>
        <p:spPr>
          <a:xfrm>
            <a:off x="3579028" y="2779625"/>
            <a:ext cx="25497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1050">
                <a:solidFill>
                  <a:schemeClr val="accent2"/>
                </a:solidFill>
                <a:latin typeface="Yeseva One"/>
                <a:ea typeface="Yeseva One"/>
                <a:cs typeface="Yeseva One"/>
                <a:sym typeface="Yeseva One"/>
              </a:rPr>
              <a:t>Exploring four key research papers</a:t>
            </a:r>
            <a:br>
              <a:rPr lang="zh-CN" sz="1050">
                <a:solidFill>
                  <a:schemeClr val="accent2"/>
                </a:solidFill>
                <a:latin typeface="Yeseva One"/>
                <a:ea typeface="Yeseva One"/>
                <a:cs typeface="Yeseva One"/>
                <a:sym typeface="Yeseva One"/>
              </a:rPr>
            </a:br>
            <a:endParaRPr sz="1050">
              <a:solidFill>
                <a:schemeClr val="accent2"/>
              </a:solidFill>
              <a:latin typeface="Yeseva One"/>
              <a:ea typeface="Yeseva One"/>
              <a:cs typeface="Yeseva One"/>
              <a:sym typeface="Yeseva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55"/>
          <p:cNvSpPr/>
          <p:nvPr/>
        </p:nvSpPr>
        <p:spPr>
          <a:xfrm>
            <a:off x="1252850" y="1709950"/>
            <a:ext cx="6860100" cy="520200"/>
          </a:xfrm>
          <a:prstGeom prst="homePlate">
            <a:avLst>
              <a:gd fmla="val 50000" name="adj"/>
            </a:avLst>
          </a:prstGeom>
          <a:solidFill>
            <a:schemeClr val="accent1"/>
          </a:solidFill>
          <a:ln>
            <a:noFill/>
          </a:ln>
        </p:spPr>
        <p:txBody>
          <a:bodyPr anchorCtr="0" anchor="ctr" bIns="45700" lIns="212825" spcFirstLastPara="1" rIns="91425" wrap="square" tIns="45700">
            <a:noAutofit/>
          </a:bodyPr>
          <a:lstStyle/>
          <a:p>
            <a:pPr indent="0" lvl="0" marL="0" marR="0" rtl="0" algn="l">
              <a:lnSpc>
                <a:spcPct val="120000"/>
              </a:lnSpc>
              <a:spcBef>
                <a:spcPts val="0"/>
              </a:spcBef>
              <a:spcAft>
                <a:spcPts val="0"/>
              </a:spcAft>
              <a:buNone/>
            </a:pPr>
            <a:r>
              <a:t/>
            </a:r>
            <a:endParaRPr sz="1085">
              <a:solidFill>
                <a:schemeClr val="lt1"/>
              </a:solidFill>
              <a:latin typeface="Yeseva One"/>
              <a:ea typeface="Yeseva One"/>
              <a:cs typeface="Yeseva One"/>
              <a:sym typeface="Yeseva One"/>
            </a:endParaRPr>
          </a:p>
        </p:txBody>
      </p:sp>
      <p:sp>
        <p:nvSpPr>
          <p:cNvPr id="206" name="Google Shape;206;p55"/>
          <p:cNvSpPr/>
          <p:nvPr/>
        </p:nvSpPr>
        <p:spPr>
          <a:xfrm>
            <a:off x="1252700" y="2303425"/>
            <a:ext cx="6860100" cy="520200"/>
          </a:xfrm>
          <a:prstGeom prst="homePlate">
            <a:avLst>
              <a:gd fmla="val 50000" name="adj"/>
            </a:avLst>
          </a:prstGeom>
          <a:solidFill>
            <a:schemeClr val="accent2"/>
          </a:solidFill>
          <a:ln>
            <a:noFill/>
          </a:ln>
        </p:spPr>
        <p:txBody>
          <a:bodyPr anchorCtr="0" anchor="ctr" bIns="45700" lIns="212825" spcFirstLastPara="1" rIns="91425" wrap="square" tIns="45700">
            <a:noAutofit/>
          </a:bodyPr>
          <a:lstStyle/>
          <a:p>
            <a:pPr indent="0" lvl="0" marL="0" marR="0" rtl="0" algn="l">
              <a:lnSpc>
                <a:spcPct val="120000"/>
              </a:lnSpc>
              <a:spcBef>
                <a:spcPts val="0"/>
              </a:spcBef>
              <a:spcAft>
                <a:spcPts val="0"/>
              </a:spcAft>
              <a:buNone/>
            </a:pPr>
            <a:r>
              <a:t/>
            </a:r>
            <a:endParaRPr sz="1085">
              <a:solidFill>
                <a:schemeClr val="lt1"/>
              </a:solidFill>
              <a:latin typeface="Yeseva One"/>
              <a:ea typeface="Yeseva One"/>
              <a:cs typeface="Yeseva One"/>
              <a:sym typeface="Yeseva One"/>
            </a:endParaRPr>
          </a:p>
        </p:txBody>
      </p:sp>
      <p:sp>
        <p:nvSpPr>
          <p:cNvPr id="207" name="Google Shape;207;p55"/>
          <p:cNvSpPr/>
          <p:nvPr/>
        </p:nvSpPr>
        <p:spPr>
          <a:xfrm>
            <a:off x="1252700" y="2896900"/>
            <a:ext cx="6860100" cy="520200"/>
          </a:xfrm>
          <a:prstGeom prst="homePlate">
            <a:avLst>
              <a:gd fmla="val 50000" name="adj"/>
            </a:avLst>
          </a:prstGeom>
          <a:solidFill>
            <a:schemeClr val="accent1"/>
          </a:solidFill>
          <a:ln>
            <a:noFill/>
          </a:ln>
        </p:spPr>
        <p:txBody>
          <a:bodyPr anchorCtr="0" anchor="ctr" bIns="45700" lIns="212825" spcFirstLastPara="1" rIns="91425" wrap="square" tIns="45700">
            <a:noAutofit/>
          </a:bodyPr>
          <a:lstStyle/>
          <a:p>
            <a:pPr indent="0" lvl="0" marL="0" marR="0" rtl="0" algn="l">
              <a:lnSpc>
                <a:spcPct val="120000"/>
              </a:lnSpc>
              <a:spcBef>
                <a:spcPts val="0"/>
              </a:spcBef>
              <a:spcAft>
                <a:spcPts val="0"/>
              </a:spcAft>
              <a:buNone/>
            </a:pPr>
            <a:r>
              <a:t/>
            </a:r>
            <a:endParaRPr sz="1085">
              <a:solidFill>
                <a:schemeClr val="lt1"/>
              </a:solidFill>
              <a:latin typeface="Yeseva One"/>
              <a:ea typeface="Yeseva One"/>
              <a:cs typeface="Yeseva One"/>
              <a:sym typeface="Yeseva One"/>
            </a:endParaRPr>
          </a:p>
        </p:txBody>
      </p:sp>
      <p:sp>
        <p:nvSpPr>
          <p:cNvPr id="208" name="Google Shape;208;p55"/>
          <p:cNvSpPr/>
          <p:nvPr/>
        </p:nvSpPr>
        <p:spPr>
          <a:xfrm>
            <a:off x="752391" y="1801761"/>
            <a:ext cx="336573" cy="336573"/>
          </a:xfrm>
          <a:custGeom>
            <a:rect b="b" l="l" r="r" t="t"/>
            <a:pathLst>
              <a:path extrusionOk="0" h="228" w="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75">
              <a:solidFill>
                <a:schemeClr val="dk1"/>
              </a:solidFill>
              <a:latin typeface="Yeseva One"/>
              <a:ea typeface="Yeseva One"/>
              <a:cs typeface="Yeseva One"/>
              <a:sym typeface="Yeseva One"/>
            </a:endParaRPr>
          </a:p>
        </p:txBody>
      </p:sp>
      <p:sp>
        <p:nvSpPr>
          <p:cNvPr id="209" name="Google Shape;209;p55"/>
          <p:cNvSpPr/>
          <p:nvPr/>
        </p:nvSpPr>
        <p:spPr>
          <a:xfrm>
            <a:off x="1252700" y="3523050"/>
            <a:ext cx="6860100" cy="520200"/>
          </a:xfrm>
          <a:prstGeom prst="homePlate">
            <a:avLst>
              <a:gd fmla="val 50000" name="adj"/>
            </a:avLst>
          </a:prstGeom>
          <a:solidFill>
            <a:schemeClr val="accent2"/>
          </a:solidFill>
          <a:ln>
            <a:noFill/>
          </a:ln>
        </p:spPr>
        <p:txBody>
          <a:bodyPr anchorCtr="0" anchor="ctr" bIns="45700" lIns="212825" spcFirstLastPara="1" rIns="91425" wrap="square" tIns="45700">
            <a:noAutofit/>
          </a:bodyPr>
          <a:lstStyle/>
          <a:p>
            <a:pPr indent="0" lvl="0" marL="0" marR="0" rtl="0" algn="l">
              <a:lnSpc>
                <a:spcPct val="120000"/>
              </a:lnSpc>
              <a:spcBef>
                <a:spcPts val="0"/>
              </a:spcBef>
              <a:spcAft>
                <a:spcPts val="0"/>
              </a:spcAft>
              <a:buNone/>
            </a:pPr>
            <a:r>
              <a:t/>
            </a:r>
            <a:endParaRPr sz="1085">
              <a:solidFill>
                <a:schemeClr val="lt1"/>
              </a:solidFill>
              <a:latin typeface="Yeseva One"/>
              <a:ea typeface="Yeseva One"/>
              <a:cs typeface="Yeseva One"/>
              <a:sym typeface="Yeseva One"/>
            </a:endParaRPr>
          </a:p>
        </p:txBody>
      </p:sp>
      <p:sp>
        <p:nvSpPr>
          <p:cNvPr id="210" name="Google Shape;210;p55"/>
          <p:cNvSpPr txBox="1"/>
          <p:nvPr/>
        </p:nvSpPr>
        <p:spPr>
          <a:xfrm>
            <a:off x="1434350" y="1831025"/>
            <a:ext cx="64128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500">
                <a:solidFill>
                  <a:schemeClr val="lt1"/>
                </a:solidFill>
                <a:latin typeface="Yeseva One"/>
                <a:ea typeface="Yeseva One"/>
                <a:cs typeface="Yeseva One"/>
                <a:sym typeface="Yeseva One"/>
              </a:rPr>
              <a:t>A real time synchrophasor data compression </a:t>
            </a:r>
            <a:r>
              <a:rPr lang="zh-CN" sz="1500">
                <a:solidFill>
                  <a:schemeClr val="lt1"/>
                </a:solidFill>
                <a:latin typeface="Yeseva One"/>
                <a:ea typeface="Yeseva One"/>
                <a:cs typeface="Yeseva One"/>
                <a:sym typeface="Yeseva One"/>
              </a:rPr>
              <a:t>method</a:t>
            </a:r>
            <a:r>
              <a:rPr lang="zh-CN" sz="1500">
                <a:solidFill>
                  <a:schemeClr val="lt1"/>
                </a:solidFill>
                <a:latin typeface="Yeseva One"/>
                <a:ea typeface="Yeseva One"/>
                <a:cs typeface="Yeseva One"/>
                <a:sym typeface="Yeseva One"/>
              </a:rPr>
              <a:t> using SVD</a:t>
            </a:r>
            <a:endParaRPr sz="1500">
              <a:solidFill>
                <a:schemeClr val="lt1"/>
              </a:solidFill>
              <a:latin typeface="Yeseva One"/>
              <a:ea typeface="Yeseva One"/>
              <a:cs typeface="Yeseva One"/>
              <a:sym typeface="Yeseva One"/>
            </a:endParaRPr>
          </a:p>
        </p:txBody>
      </p:sp>
      <p:sp>
        <p:nvSpPr>
          <p:cNvPr id="211" name="Google Shape;211;p55"/>
          <p:cNvSpPr txBox="1"/>
          <p:nvPr/>
        </p:nvSpPr>
        <p:spPr>
          <a:xfrm>
            <a:off x="1434325" y="2413950"/>
            <a:ext cx="65226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zh-CN" sz="1500">
                <a:solidFill>
                  <a:schemeClr val="lt1"/>
                </a:solidFill>
                <a:latin typeface="Yeseva One"/>
                <a:ea typeface="Yeseva One"/>
                <a:cs typeface="Yeseva One"/>
                <a:sym typeface="Yeseva One"/>
              </a:rPr>
              <a:t>Synchrophasor Data Compression With Iteration-Enhanced PPCA</a:t>
            </a:r>
            <a:endParaRPr sz="1500">
              <a:solidFill>
                <a:schemeClr val="lt1"/>
              </a:solidFill>
              <a:latin typeface="Yeseva One"/>
              <a:ea typeface="Yeseva One"/>
              <a:cs typeface="Yeseva One"/>
              <a:sym typeface="Yeseva One"/>
            </a:endParaRPr>
          </a:p>
          <a:p>
            <a:pPr indent="0" lvl="0" marL="0" marR="0" rtl="0" algn="l">
              <a:spcBef>
                <a:spcPts val="0"/>
              </a:spcBef>
              <a:spcAft>
                <a:spcPts val="0"/>
              </a:spcAft>
              <a:buNone/>
            </a:pPr>
            <a:r>
              <a:t/>
            </a:r>
            <a:endParaRPr sz="1500">
              <a:solidFill>
                <a:schemeClr val="lt1"/>
              </a:solidFill>
              <a:latin typeface="Yeseva One"/>
              <a:ea typeface="Yeseva One"/>
              <a:cs typeface="Yeseva One"/>
              <a:sym typeface="Yeseva One"/>
            </a:endParaRPr>
          </a:p>
        </p:txBody>
      </p:sp>
      <p:sp>
        <p:nvSpPr>
          <p:cNvPr id="212" name="Google Shape;212;p55"/>
          <p:cNvSpPr txBox="1"/>
          <p:nvPr/>
        </p:nvSpPr>
        <p:spPr>
          <a:xfrm>
            <a:off x="1434347" y="3007825"/>
            <a:ext cx="64128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500">
                <a:solidFill>
                  <a:schemeClr val="lt1"/>
                </a:solidFill>
                <a:latin typeface="Yeseva One"/>
                <a:ea typeface="Yeseva One"/>
                <a:cs typeface="Yeseva One"/>
                <a:sym typeface="Yeseva One"/>
              </a:rPr>
              <a:t>Efficient Compression of PMU Data in WAMS</a:t>
            </a:r>
            <a:endParaRPr sz="1500">
              <a:solidFill>
                <a:schemeClr val="lt1"/>
              </a:solidFill>
              <a:latin typeface="Yeseva One"/>
              <a:ea typeface="Yeseva One"/>
              <a:cs typeface="Yeseva One"/>
              <a:sym typeface="Yeseva One"/>
            </a:endParaRPr>
          </a:p>
        </p:txBody>
      </p:sp>
      <p:sp>
        <p:nvSpPr>
          <p:cNvPr id="213" name="Google Shape;213;p55"/>
          <p:cNvSpPr txBox="1"/>
          <p:nvPr/>
        </p:nvSpPr>
        <p:spPr>
          <a:xfrm>
            <a:off x="1434377" y="3615050"/>
            <a:ext cx="6412800" cy="323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zh-CN" sz="1500">
                <a:solidFill>
                  <a:schemeClr val="lt1"/>
                </a:solidFill>
                <a:latin typeface="Yeseva One"/>
                <a:ea typeface="Yeseva One"/>
                <a:cs typeface="Yeseva One"/>
                <a:sym typeface="Yeseva One"/>
              </a:rPr>
              <a:t>Synchrophasor Data Compression via Cross-Entropy-Based SVD</a:t>
            </a:r>
            <a:endParaRPr sz="1500">
              <a:solidFill>
                <a:schemeClr val="lt1"/>
              </a:solidFill>
              <a:latin typeface="Yeseva One"/>
              <a:ea typeface="Yeseva One"/>
              <a:cs typeface="Yeseva One"/>
              <a:sym typeface="Yeseva One"/>
            </a:endParaRPr>
          </a:p>
        </p:txBody>
      </p:sp>
      <p:sp>
        <p:nvSpPr>
          <p:cNvPr id="214" name="Google Shape;214;p55"/>
          <p:cNvSpPr/>
          <p:nvPr/>
        </p:nvSpPr>
        <p:spPr>
          <a:xfrm>
            <a:off x="752391" y="2395248"/>
            <a:ext cx="336573" cy="336573"/>
          </a:xfrm>
          <a:custGeom>
            <a:rect b="b" l="l" r="r" t="t"/>
            <a:pathLst>
              <a:path extrusionOk="0" h="228" w="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2140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75">
              <a:solidFill>
                <a:schemeClr val="dk1"/>
              </a:solidFill>
              <a:latin typeface="Yeseva One"/>
              <a:ea typeface="Yeseva One"/>
              <a:cs typeface="Yeseva One"/>
              <a:sym typeface="Yeseva One"/>
            </a:endParaRPr>
          </a:p>
        </p:txBody>
      </p:sp>
      <p:sp>
        <p:nvSpPr>
          <p:cNvPr id="215" name="Google Shape;215;p55"/>
          <p:cNvSpPr/>
          <p:nvPr/>
        </p:nvSpPr>
        <p:spPr>
          <a:xfrm>
            <a:off x="752391" y="3005061"/>
            <a:ext cx="336573" cy="336573"/>
          </a:xfrm>
          <a:custGeom>
            <a:rect b="b" l="l" r="r" t="t"/>
            <a:pathLst>
              <a:path extrusionOk="0" h="228" w="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75">
              <a:solidFill>
                <a:schemeClr val="dk1"/>
              </a:solidFill>
              <a:latin typeface="Yeseva One"/>
              <a:ea typeface="Yeseva One"/>
              <a:cs typeface="Yeseva One"/>
              <a:sym typeface="Yeseva One"/>
            </a:endParaRPr>
          </a:p>
        </p:txBody>
      </p:sp>
      <p:sp>
        <p:nvSpPr>
          <p:cNvPr id="216" name="Google Shape;216;p55"/>
          <p:cNvSpPr/>
          <p:nvPr/>
        </p:nvSpPr>
        <p:spPr>
          <a:xfrm>
            <a:off x="752391" y="3614860"/>
            <a:ext cx="336573" cy="336573"/>
          </a:xfrm>
          <a:custGeom>
            <a:rect b="b" l="l" r="r" t="t"/>
            <a:pathLst>
              <a:path extrusionOk="0" h="228" w="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2140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75">
              <a:solidFill>
                <a:schemeClr val="dk1"/>
              </a:solidFill>
              <a:latin typeface="Yeseva One"/>
              <a:ea typeface="Yeseva One"/>
              <a:cs typeface="Yeseva One"/>
              <a:sym typeface="Yeseva One"/>
            </a:endParaRPr>
          </a:p>
        </p:txBody>
      </p:sp>
      <p:sp>
        <p:nvSpPr>
          <p:cNvPr id="217" name="Google Shape;217;p55"/>
          <p:cNvSpPr txBox="1"/>
          <p:nvPr/>
        </p:nvSpPr>
        <p:spPr>
          <a:xfrm>
            <a:off x="752400" y="756950"/>
            <a:ext cx="73362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800">
                <a:solidFill>
                  <a:schemeClr val="dk1"/>
                </a:solidFill>
                <a:latin typeface="Yeseva One"/>
                <a:ea typeface="Yeseva One"/>
                <a:cs typeface="Yeseva One"/>
                <a:sym typeface="Yeseva One"/>
              </a:rPr>
              <a:t>Key Research Papers Reviewed -</a:t>
            </a:r>
            <a:endParaRPr sz="2800">
              <a:solidFill>
                <a:schemeClr val="dk1"/>
              </a:solidFill>
              <a:latin typeface="Yeseva One"/>
              <a:ea typeface="Yeseva One"/>
              <a:cs typeface="Yeseva One"/>
              <a:sym typeface="Yeseva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6"/>
          <p:cNvSpPr/>
          <p:nvPr/>
        </p:nvSpPr>
        <p:spPr>
          <a:xfrm>
            <a:off x="0" y="0"/>
            <a:ext cx="9154756" cy="5156359"/>
          </a:xfrm>
          <a:custGeom>
            <a:rect b="b" l="l" r="r" t="t"/>
            <a:pathLst>
              <a:path extrusionOk="0" h="5143500" w="9154756">
                <a:moveTo>
                  <a:pt x="10756" y="0"/>
                </a:moveTo>
                <a:lnTo>
                  <a:pt x="9154756" y="0"/>
                </a:lnTo>
                <a:lnTo>
                  <a:pt x="9154756" y="5143500"/>
                </a:lnTo>
                <a:lnTo>
                  <a:pt x="0" y="4325919"/>
                </a:lnTo>
                <a:cubicBezTo>
                  <a:pt x="3586" y="3210261"/>
                  <a:pt x="7170" y="1115658"/>
                  <a:pt x="10756"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56"/>
          <p:cNvSpPr/>
          <p:nvPr/>
        </p:nvSpPr>
        <p:spPr>
          <a:xfrm>
            <a:off x="2406308" y="156126"/>
            <a:ext cx="4569900" cy="4569900"/>
          </a:xfrm>
          <a:prstGeom prst="ellipse">
            <a:avLst/>
          </a:prstGeom>
          <a:solidFill>
            <a:schemeClr val="lt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56"/>
          <p:cNvSpPr txBox="1"/>
          <p:nvPr/>
        </p:nvSpPr>
        <p:spPr>
          <a:xfrm>
            <a:off x="4254927" y="1358691"/>
            <a:ext cx="11979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100">
                <a:solidFill>
                  <a:schemeClr val="accent1"/>
                </a:solidFill>
                <a:latin typeface="Yeseva One"/>
                <a:ea typeface="Yeseva One"/>
                <a:cs typeface="Yeseva One"/>
                <a:sym typeface="Yeseva One"/>
              </a:rPr>
              <a:t>03</a:t>
            </a:r>
            <a:endParaRPr b="1" sz="5100">
              <a:solidFill>
                <a:schemeClr val="accent1"/>
              </a:solidFill>
              <a:latin typeface="Yeseva One"/>
              <a:ea typeface="Yeseva One"/>
              <a:cs typeface="Yeseva One"/>
              <a:sym typeface="Yeseva One"/>
            </a:endParaRPr>
          </a:p>
        </p:txBody>
      </p:sp>
      <p:sp>
        <p:nvSpPr>
          <p:cNvPr id="226" name="Google Shape;226;p56"/>
          <p:cNvSpPr txBox="1"/>
          <p:nvPr/>
        </p:nvSpPr>
        <p:spPr>
          <a:xfrm>
            <a:off x="2282250" y="2102525"/>
            <a:ext cx="48180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3800">
                <a:solidFill>
                  <a:schemeClr val="accent2"/>
                </a:solidFill>
                <a:latin typeface="Yeseva One"/>
                <a:ea typeface="Yeseva One"/>
                <a:cs typeface="Yeseva One"/>
                <a:sym typeface="Yeseva One"/>
              </a:rPr>
              <a:t>Base Paper</a:t>
            </a:r>
            <a:endParaRPr sz="3800">
              <a:solidFill>
                <a:schemeClr val="accent2"/>
              </a:solidFill>
              <a:latin typeface="Yeseva One"/>
              <a:ea typeface="Yeseva One"/>
              <a:cs typeface="Yeseva One"/>
              <a:sym typeface="Yeseva One"/>
            </a:endParaRPr>
          </a:p>
        </p:txBody>
      </p:sp>
      <p:sp>
        <p:nvSpPr>
          <p:cNvPr id="227" name="Google Shape;227;p56"/>
          <p:cNvSpPr txBox="1"/>
          <p:nvPr/>
        </p:nvSpPr>
        <p:spPr>
          <a:xfrm>
            <a:off x="3430503" y="2779625"/>
            <a:ext cx="25497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1050">
                <a:solidFill>
                  <a:schemeClr val="accent2"/>
                </a:solidFill>
                <a:latin typeface="Yeseva One"/>
                <a:ea typeface="Yeseva One"/>
                <a:cs typeface="Yeseva One"/>
                <a:sym typeface="Yeseva One"/>
              </a:rPr>
              <a:t>Identifying the foundational research paper and summarizing its core concepts.</a:t>
            </a:r>
            <a:br>
              <a:rPr lang="zh-CN" sz="1050">
                <a:solidFill>
                  <a:schemeClr val="accent2"/>
                </a:solidFill>
                <a:latin typeface="Yeseva One"/>
                <a:ea typeface="Yeseva One"/>
                <a:cs typeface="Yeseva One"/>
                <a:sym typeface="Yeseva One"/>
              </a:rPr>
            </a:br>
            <a:endParaRPr sz="1050">
              <a:solidFill>
                <a:schemeClr val="accent2"/>
              </a:solidFill>
              <a:latin typeface="Yeseva One"/>
              <a:ea typeface="Yeseva One"/>
              <a:cs typeface="Yeseva One"/>
              <a:sym typeface="Yeseva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7"/>
          <p:cNvSpPr txBox="1"/>
          <p:nvPr/>
        </p:nvSpPr>
        <p:spPr>
          <a:xfrm>
            <a:off x="267450" y="198025"/>
            <a:ext cx="8609100" cy="10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2800">
                <a:solidFill>
                  <a:schemeClr val="dk1"/>
                </a:solidFill>
                <a:latin typeface="Yeseva One"/>
                <a:ea typeface="Yeseva One"/>
                <a:cs typeface="Yeseva One"/>
                <a:sym typeface="Yeseva One"/>
              </a:rPr>
              <a:t>A Real-Time Synchrophasor Data Compression</a:t>
            </a:r>
            <a:endParaRPr sz="2800">
              <a:solidFill>
                <a:schemeClr val="dk1"/>
              </a:solidFill>
              <a:latin typeface="Yeseva One"/>
              <a:ea typeface="Yeseva One"/>
              <a:cs typeface="Yeseva One"/>
              <a:sym typeface="Yeseva One"/>
            </a:endParaRPr>
          </a:p>
          <a:p>
            <a:pPr indent="0" lvl="0" marL="0" rtl="0" algn="l">
              <a:spcBef>
                <a:spcPts val="0"/>
              </a:spcBef>
              <a:spcAft>
                <a:spcPts val="0"/>
              </a:spcAft>
              <a:buClr>
                <a:schemeClr val="dk1"/>
              </a:buClr>
              <a:buSzPts val="1100"/>
              <a:buFont typeface="Arial"/>
              <a:buNone/>
            </a:pPr>
            <a:r>
              <a:rPr lang="zh-CN" sz="2800">
                <a:solidFill>
                  <a:schemeClr val="dk1"/>
                </a:solidFill>
                <a:latin typeface="Yeseva One"/>
                <a:ea typeface="Yeseva One"/>
                <a:cs typeface="Yeseva One"/>
                <a:sym typeface="Yeseva One"/>
              </a:rPr>
              <a:t>Method Using Singular Value Decomposition</a:t>
            </a:r>
            <a:endParaRPr sz="2800">
              <a:solidFill>
                <a:schemeClr val="dk1"/>
              </a:solidFill>
              <a:latin typeface="Yeseva One"/>
              <a:ea typeface="Yeseva One"/>
              <a:cs typeface="Yeseva One"/>
              <a:sym typeface="Yeseva One"/>
            </a:endParaRPr>
          </a:p>
          <a:p>
            <a:pPr indent="0" lvl="0" marL="0" rtl="0" algn="l">
              <a:spcBef>
                <a:spcPts val="0"/>
              </a:spcBef>
              <a:spcAft>
                <a:spcPts val="0"/>
              </a:spcAft>
              <a:buNone/>
            </a:pPr>
            <a:r>
              <a:t/>
            </a:r>
            <a:endParaRPr sz="2800">
              <a:solidFill>
                <a:schemeClr val="dk1"/>
              </a:solidFill>
              <a:latin typeface="Yeseva One"/>
              <a:ea typeface="Yeseva One"/>
              <a:cs typeface="Yeseva One"/>
              <a:sym typeface="Yeseva One"/>
            </a:endParaRPr>
          </a:p>
        </p:txBody>
      </p:sp>
      <p:sp>
        <p:nvSpPr>
          <p:cNvPr id="234" name="Google Shape;234;p57"/>
          <p:cNvSpPr txBox="1"/>
          <p:nvPr/>
        </p:nvSpPr>
        <p:spPr>
          <a:xfrm>
            <a:off x="445050" y="1352000"/>
            <a:ext cx="8253900" cy="24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200">
                <a:solidFill>
                  <a:schemeClr val="dk1"/>
                </a:solidFill>
                <a:latin typeface="Yeseva One"/>
                <a:ea typeface="Yeseva One"/>
                <a:cs typeface="Yeseva One"/>
                <a:sym typeface="Yeseva One"/>
              </a:rPr>
              <a:t>Introduction - </a:t>
            </a:r>
            <a:r>
              <a:rPr lang="zh-CN" sz="2200">
                <a:solidFill>
                  <a:schemeClr val="dk1"/>
                </a:solidFill>
                <a:latin typeface="Calibri"/>
                <a:ea typeface="Calibri"/>
                <a:cs typeface="Calibri"/>
                <a:sym typeface="Calibri"/>
              </a:rPr>
              <a:t>Synchrophasor data, essential for power system monitoring, presents challenges in storage and processing due to its vast volume. To address this, we introduce a novel Singular Value Decomposition (SVD)-based compression method. This approach offers advanced techniques to manage the extensive synchrophasor datasets efficiently, ensuring accurate preservation of critical information while achieving high compression ratios.</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8"/>
          <p:cNvSpPr txBox="1"/>
          <p:nvPr/>
        </p:nvSpPr>
        <p:spPr>
          <a:xfrm>
            <a:off x="407775" y="86700"/>
            <a:ext cx="7767600" cy="49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200">
                <a:solidFill>
                  <a:schemeClr val="dk1"/>
                </a:solidFill>
                <a:latin typeface="Yeseva One"/>
                <a:ea typeface="Yeseva One"/>
                <a:cs typeface="Yeseva One"/>
                <a:sym typeface="Yeseva One"/>
              </a:rPr>
              <a:t>SVD Based Compression -</a:t>
            </a:r>
            <a:endParaRPr sz="2200">
              <a:solidFill>
                <a:schemeClr val="dk1"/>
              </a:solidFill>
              <a:latin typeface="Yeseva One"/>
              <a:ea typeface="Yeseva One"/>
              <a:cs typeface="Yeseva One"/>
              <a:sym typeface="Yeseva One"/>
            </a:endParaRPr>
          </a:p>
          <a:p>
            <a:pPr indent="0" lvl="0" marL="0" rtl="0" algn="l">
              <a:spcBef>
                <a:spcPts val="0"/>
              </a:spcBef>
              <a:spcAft>
                <a:spcPts val="0"/>
              </a:spcAft>
              <a:buNone/>
            </a:pPr>
            <a:r>
              <a:t/>
            </a:r>
            <a:endParaRPr sz="600">
              <a:solidFill>
                <a:schemeClr val="dk1"/>
              </a:solidFill>
              <a:latin typeface="Yeseva One"/>
              <a:ea typeface="Yeseva One"/>
              <a:cs typeface="Yeseva One"/>
              <a:sym typeface="Yeseva One"/>
            </a:endParaRPr>
          </a:p>
          <a:p>
            <a:pPr indent="0" lvl="0" marL="0" rtl="0" algn="l">
              <a:spcBef>
                <a:spcPts val="0"/>
              </a:spcBef>
              <a:spcAft>
                <a:spcPts val="0"/>
              </a:spcAft>
              <a:buNone/>
            </a:pPr>
            <a:r>
              <a:rPr lang="zh-CN" sz="2200">
                <a:solidFill>
                  <a:schemeClr val="dk1"/>
                </a:solidFill>
                <a:latin typeface="Calibri"/>
                <a:ea typeface="Calibri"/>
                <a:cs typeface="Calibri"/>
                <a:sym typeface="Calibri"/>
              </a:rPr>
              <a:t>The SVD is a data reduction technique revealing key features from high-dimensional data by breaking down a data matrix. SVD is scalable and can be applied to wide range of data types.</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zh-CN" sz="2200">
                <a:solidFill>
                  <a:schemeClr val="dk1"/>
                </a:solidFill>
                <a:latin typeface="Calibri"/>
                <a:ea typeface="Calibri"/>
                <a:cs typeface="Calibri"/>
                <a:sym typeface="Calibri"/>
              </a:rPr>
              <a:t>The computation of the SVD involves decomposing the data matrix into three matrices: U, Σ, and V. The matrix U represents the left singular vectors, Σ contains the singular values, and V represents the right singular vectors. These matrices provide information about the underlying structure and correlations within the data.</a:t>
            </a:r>
            <a:endParaRPr sz="2200">
              <a:solidFill>
                <a:schemeClr val="dk1"/>
              </a:solidFill>
              <a:latin typeface="Calibri"/>
              <a:ea typeface="Calibri"/>
              <a:cs typeface="Calibri"/>
              <a:sym typeface="Calibri"/>
            </a:endParaRPr>
          </a:p>
        </p:txBody>
      </p:sp>
      <p:pic>
        <p:nvPicPr>
          <p:cNvPr id="241" name="Google Shape;241;p58"/>
          <p:cNvPicPr preferRelativeResize="0"/>
          <p:nvPr/>
        </p:nvPicPr>
        <p:blipFill>
          <a:blip r:embed="rId3">
            <a:alphaModFix/>
          </a:blip>
          <a:stretch>
            <a:fillRect/>
          </a:stretch>
        </p:blipFill>
        <p:spPr>
          <a:xfrm>
            <a:off x="2597875" y="1598025"/>
            <a:ext cx="3542850" cy="1695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自定义 2">
      <a:dk1>
        <a:srgbClr val="000000"/>
      </a:dk1>
      <a:lt1>
        <a:srgbClr val="FFFFFF"/>
      </a:lt1>
      <a:dk2>
        <a:srgbClr val="000000"/>
      </a:dk2>
      <a:lt2>
        <a:srgbClr val="FFFFFF"/>
      </a:lt2>
      <a:accent1>
        <a:srgbClr val="8EB3CE"/>
      </a:accent1>
      <a:accent2>
        <a:srgbClr val="214055"/>
      </a:accent2>
      <a:accent3>
        <a:srgbClr val="8EB3CE"/>
      </a:accent3>
      <a:accent4>
        <a:srgbClr val="214055"/>
      </a:accent4>
      <a:accent5>
        <a:srgbClr val="8EB3CE"/>
      </a:accent5>
      <a:accent6>
        <a:srgbClr val="214055"/>
      </a:accent6>
      <a:hlink>
        <a:srgbClr val="8EB3CE"/>
      </a:hlink>
      <a:folHlink>
        <a:srgbClr val="21405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